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handoutMasterIdLst>
    <p:handoutMasterId r:id="rId20"/>
  </p:handoutMasterIdLst>
  <p:sldIdLst>
    <p:sldId id="256" r:id="rId2"/>
    <p:sldId id="276" r:id="rId3"/>
    <p:sldId id="286" r:id="rId4"/>
    <p:sldId id="275" r:id="rId5"/>
    <p:sldId id="291" r:id="rId6"/>
    <p:sldId id="292" r:id="rId7"/>
    <p:sldId id="293" r:id="rId8"/>
    <p:sldId id="294" r:id="rId9"/>
    <p:sldId id="287" r:id="rId10"/>
    <p:sldId id="295" r:id="rId11"/>
    <p:sldId id="296" r:id="rId12"/>
    <p:sldId id="297" r:id="rId13"/>
    <p:sldId id="298" r:id="rId14"/>
    <p:sldId id="265" r:id="rId15"/>
    <p:sldId id="299" r:id="rId16"/>
    <p:sldId id="274"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4A4D"/>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8611FF-5153-550D-10C1-DB3152E72FE2}" v="16785" dt="2023-10-15T05:36:44.725"/>
    <p1510:client id="{3578BC0A-7C4D-A207-34BA-F927BDC26478}" v="7" dt="2023-10-16T03:31:31.734"/>
    <p1510:client id="{44A848A9-494A-94BF-8106-FE801ADA982E}" v="194" dt="2023-10-16T03:28:01.254"/>
    <p1510:client id="{AE54F3E5-7CDA-477C-B79E-62FE6C3D4088}" v="158" dt="2023-10-14T06:49:01.754"/>
    <p1510:client id="{B3E0B131-B836-14B3-B762-E66DA5DD912C}" v="756" dt="2023-10-14T07:16:25.126"/>
    <p1510:client id="{CF376445-4FED-0EF4-5701-B6AD3A7C06A8}" v="24" dt="2023-10-16T03:12:06.0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10/15/2023</a:t>
            </a:fld>
            <a:endParaRPr lang="en-US"/>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10/15/2023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7D3E5B-4BED-B24C-9674-6B6454D04561}" type="slidenum">
              <a:rPr lang="en-US" smtClean="0"/>
              <a:t>4</a:t>
            </a:fld>
            <a:endParaRPr lang="en-US"/>
          </a:p>
        </p:txBody>
      </p:sp>
    </p:spTree>
    <p:extLst>
      <p:ext uri="{BB962C8B-B14F-4D97-AF65-F5344CB8AC3E}">
        <p14:creationId xmlns:p14="http://schemas.microsoft.com/office/powerpoint/2010/main" val="38806122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7D3E5B-4BED-B24C-9674-6B6454D04561}" type="slidenum">
              <a:rPr lang="en-US" smtClean="0"/>
              <a:t>16</a:t>
            </a:fld>
            <a:endParaRPr lang="en-US"/>
          </a:p>
        </p:txBody>
      </p:sp>
    </p:spTree>
    <p:extLst>
      <p:ext uri="{BB962C8B-B14F-4D97-AF65-F5344CB8AC3E}">
        <p14:creationId xmlns:p14="http://schemas.microsoft.com/office/powerpoint/2010/main" val="3257358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7D3E5B-4BED-B24C-9674-6B6454D04561}" type="slidenum">
              <a:rPr lang="en-US" smtClean="0"/>
              <a:t>17</a:t>
            </a:fld>
            <a:endParaRPr lang="en-US"/>
          </a:p>
        </p:txBody>
      </p:sp>
    </p:spTree>
    <p:extLst>
      <p:ext uri="{BB962C8B-B14F-4D97-AF65-F5344CB8AC3E}">
        <p14:creationId xmlns:p14="http://schemas.microsoft.com/office/powerpoint/2010/main" val="231828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7D3E5B-4BED-B24C-9674-6B6454D04561}" type="slidenum">
              <a:rPr lang="en-US" smtClean="0"/>
              <a:t>5</a:t>
            </a:fld>
            <a:endParaRPr lang="en-US"/>
          </a:p>
        </p:txBody>
      </p:sp>
    </p:spTree>
    <p:extLst>
      <p:ext uri="{BB962C8B-B14F-4D97-AF65-F5344CB8AC3E}">
        <p14:creationId xmlns:p14="http://schemas.microsoft.com/office/powerpoint/2010/main" val="3245254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7D3E5B-4BED-B24C-9674-6B6454D04561}" type="slidenum">
              <a:rPr lang="en-US" smtClean="0"/>
              <a:t>6</a:t>
            </a:fld>
            <a:endParaRPr lang="en-US"/>
          </a:p>
        </p:txBody>
      </p:sp>
    </p:spTree>
    <p:extLst>
      <p:ext uri="{BB962C8B-B14F-4D97-AF65-F5344CB8AC3E}">
        <p14:creationId xmlns:p14="http://schemas.microsoft.com/office/powerpoint/2010/main" val="1033134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7D3E5B-4BED-B24C-9674-6B6454D04561}" type="slidenum">
              <a:rPr lang="en-US" smtClean="0"/>
              <a:t>7</a:t>
            </a:fld>
            <a:endParaRPr lang="en-US"/>
          </a:p>
        </p:txBody>
      </p:sp>
    </p:spTree>
    <p:extLst>
      <p:ext uri="{BB962C8B-B14F-4D97-AF65-F5344CB8AC3E}">
        <p14:creationId xmlns:p14="http://schemas.microsoft.com/office/powerpoint/2010/main" val="18233776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7D3E5B-4BED-B24C-9674-6B6454D04561}" type="slidenum">
              <a:rPr lang="en-US" smtClean="0"/>
              <a:t>8</a:t>
            </a:fld>
            <a:endParaRPr lang="en-US"/>
          </a:p>
        </p:txBody>
      </p:sp>
    </p:spTree>
    <p:extLst>
      <p:ext uri="{BB962C8B-B14F-4D97-AF65-F5344CB8AC3E}">
        <p14:creationId xmlns:p14="http://schemas.microsoft.com/office/powerpoint/2010/main" val="2473446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7D3E5B-4BED-B24C-9674-6B6454D04561}" type="slidenum">
              <a:rPr lang="en-US" smtClean="0"/>
              <a:t>10</a:t>
            </a:fld>
            <a:endParaRPr lang="en-US"/>
          </a:p>
        </p:txBody>
      </p:sp>
    </p:spTree>
    <p:extLst>
      <p:ext uri="{BB962C8B-B14F-4D97-AF65-F5344CB8AC3E}">
        <p14:creationId xmlns:p14="http://schemas.microsoft.com/office/powerpoint/2010/main" val="694903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7D3E5B-4BED-B24C-9674-6B6454D04561}" type="slidenum">
              <a:rPr lang="en-US" smtClean="0"/>
              <a:t>11</a:t>
            </a:fld>
            <a:endParaRPr lang="en-US"/>
          </a:p>
        </p:txBody>
      </p:sp>
    </p:spTree>
    <p:extLst>
      <p:ext uri="{BB962C8B-B14F-4D97-AF65-F5344CB8AC3E}">
        <p14:creationId xmlns:p14="http://schemas.microsoft.com/office/powerpoint/2010/main" val="172145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7D3E5B-4BED-B24C-9674-6B6454D04561}" type="slidenum">
              <a:rPr lang="en-US" smtClean="0"/>
              <a:t>12</a:t>
            </a:fld>
            <a:endParaRPr lang="en-US"/>
          </a:p>
        </p:txBody>
      </p:sp>
    </p:spTree>
    <p:extLst>
      <p:ext uri="{BB962C8B-B14F-4D97-AF65-F5344CB8AC3E}">
        <p14:creationId xmlns:p14="http://schemas.microsoft.com/office/powerpoint/2010/main" val="75300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7D3E5B-4BED-B24C-9674-6B6454D04561}" type="slidenum">
              <a:rPr lang="en-US" smtClean="0"/>
              <a:t>13</a:t>
            </a:fld>
            <a:endParaRPr lang="en-US"/>
          </a:p>
        </p:txBody>
      </p:sp>
    </p:spTree>
    <p:extLst>
      <p:ext uri="{BB962C8B-B14F-4D97-AF65-F5344CB8AC3E}">
        <p14:creationId xmlns:p14="http://schemas.microsoft.com/office/powerpoint/2010/main" val="155671018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a:t>CLICK TO EDIT MASTER 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287510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a:t>Second level</a:t>
            </a:r>
          </a:p>
          <a:p>
            <a:pPr marL="285750" lvl="0" indent="-285750">
              <a:lnSpc>
                <a:spcPct val="100000"/>
              </a:lnSpc>
              <a:spcBef>
                <a:spcPts val="0"/>
              </a:spcBef>
            </a:pPr>
            <a:endParaRPr lang="en-US"/>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a:t>Second level</a:t>
            </a:r>
          </a:p>
          <a:p>
            <a:pPr marL="285750" lvl="0" indent="-285750">
              <a:lnSpc>
                <a:spcPct val="100000"/>
              </a:lnSpc>
              <a:spcBef>
                <a:spcPts val="0"/>
              </a:spcBef>
            </a:pPr>
            <a:endParaRPr lang="en-US"/>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endParaRPr lang="en-US"/>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endParaRPr lang="en-US"/>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endParaRPr lang="en-US"/>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799200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endParaRPr lang="en-US"/>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endParaRPr lang="en-US"/>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endParaRPr lang="en-US"/>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435165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endParaRPr lang="en-US"/>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72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830579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tx1"/>
                </a:solidFill>
                <a:latin typeface="+mj-lt"/>
                <a:cs typeface="Arial Black" panose="020B0604020202020204" pitchFamily="34" charset="0"/>
              </a:defRPr>
            </a:lvl1pPr>
          </a:lstStyle>
          <a:p>
            <a:r>
              <a:rPr lang="en-US"/>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endParaRPr lang="en-US"/>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endParaRPr lang="en-US"/>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307780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301069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384023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406246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1476947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3154419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microsoft.com/office/2007/relationships/hdphoto" Target="../media/hdphoto8.wdp"/></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microsoft.com/office/2007/relationships/hdphoto" Target="../media/hdphoto8.wdp"/></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microsoft.com/office/2007/relationships/hdphoto" Target="../media/hdphoto8.wdp"/></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microsoft.com/office/2007/relationships/hdphoto" Target="../media/hdphoto8.wdp"/></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hdphoto" Target="../media/hdphoto9.wdp"/><Relationship Id="rId7" Type="http://schemas.microsoft.com/office/2007/relationships/hdphoto" Target="../media/hdphoto11.wdp"/><Relationship Id="rId2" Type="http://schemas.openxmlformats.org/officeDocument/2006/relationships/image" Target="../media/image10.png"/><Relationship Id="rId1" Type="http://schemas.openxmlformats.org/officeDocument/2006/relationships/slideLayout" Target="../slideLayouts/slideLayout11.xml"/><Relationship Id="rId6" Type="http://schemas.openxmlformats.org/officeDocument/2006/relationships/image" Target="../media/image12.png"/><Relationship Id="rId5" Type="http://schemas.microsoft.com/office/2007/relationships/hdphoto" Target="../media/hdphoto10.wdp"/><Relationship Id="rId4" Type="http://schemas.openxmlformats.org/officeDocument/2006/relationships/image" Target="../media/image11.png"/><Relationship Id="rId9" Type="http://schemas.microsoft.com/office/2007/relationships/hdphoto" Target="../media/hdphoto12.wdp"/></Relationships>
</file>

<file path=ppt/slides/_rels/slide1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7.wdp"/><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microsoft.com/office/2007/relationships/hdphoto" Target="../media/hdphoto8.wdp"/></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microsoft.com/office/2007/relationships/hdphoto" Target="../media/hdphoto8.wdp"/></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microsoft.com/office/2007/relationships/hdphoto" Target="../media/hdphoto8.wdp"/></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microsoft.com/office/2007/relationships/hdphoto" Target="../media/hdphoto8.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ctrTitle"/>
          </p:nvPr>
        </p:nvSpPr>
        <p:spPr/>
        <p:txBody>
          <a:bodyPr/>
          <a:lstStyle/>
          <a:p>
            <a:r>
              <a:rPr lang="en-US"/>
              <a:t>Project Management</a:t>
            </a:r>
            <a:br>
              <a:rPr lang="en-US"/>
            </a:br>
            <a:br>
              <a:rPr lang="en-US"/>
            </a:br>
            <a:r>
              <a:rPr lang="en-US" sz="3200"/>
              <a:t>Scrum</a:t>
            </a:r>
            <a:br>
              <a:rPr lang="en-US" sz="3200"/>
            </a:br>
            <a:r>
              <a:rPr lang="en-US" sz="3200"/>
              <a:t>Agile</a:t>
            </a:r>
          </a:p>
        </p:txBody>
      </p:sp>
      <p:sp>
        <p:nvSpPr>
          <p:cNvPr id="7" name="Subtitle 6">
            <a:extLst>
              <a:ext uri="{FF2B5EF4-FFF2-40B4-BE49-F238E27FC236}">
                <a16:creationId xmlns:a16="http://schemas.microsoft.com/office/drawing/2014/main" id="{3AFD8D3D-82CB-EA16-814E-A3FED8BBF39B}"/>
              </a:ext>
            </a:extLst>
          </p:cNvPr>
          <p:cNvSpPr>
            <a:spLocks noGrp="1"/>
          </p:cNvSpPr>
          <p:nvPr>
            <p:ph type="subTitle" idx="1"/>
          </p:nvPr>
        </p:nvSpPr>
        <p:spPr/>
        <p:txBody>
          <a:bodyPr vert="horz" lIns="0" tIns="0" rIns="0" bIns="0" rtlCol="0" anchor="t">
            <a:noAutofit/>
          </a:bodyPr>
          <a:lstStyle/>
          <a:p>
            <a:r>
              <a:rPr lang="en-US"/>
              <a:t>Alexander Flood</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a:xfrm>
            <a:off x="5085820" y="1009170"/>
            <a:ext cx="5744335" cy="979204"/>
          </a:xfrm>
        </p:spPr>
        <p:txBody>
          <a:bodyPr/>
          <a:lstStyle/>
          <a:p>
            <a:r>
              <a:rPr lang="en-US"/>
              <a:t>Planning</a:t>
            </a:r>
          </a:p>
        </p:txBody>
      </p:sp>
      <p:pic>
        <p:nvPicPr>
          <p:cNvPr id="14" name="Picture Placeholder 14" descr="White modern architecture">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265008" y="912312"/>
            <a:ext cx="3475649" cy="4975225"/>
          </a:xfrm>
        </p:spPr>
      </p:pic>
      <p:sp>
        <p:nvSpPr>
          <p:cNvPr id="84" name="Text Placeholder 83">
            <a:extLst>
              <a:ext uri="{FF2B5EF4-FFF2-40B4-BE49-F238E27FC236}">
                <a16:creationId xmlns:a16="http://schemas.microsoft.com/office/drawing/2014/main" id="{F6A0489E-C8E2-CAE5-9FFC-28CC9E086048}"/>
              </a:ext>
            </a:extLst>
          </p:cNvPr>
          <p:cNvSpPr>
            <a:spLocks noGrp="1"/>
          </p:cNvSpPr>
          <p:nvPr>
            <p:ph type="body" sz="quarter" idx="13"/>
          </p:nvPr>
        </p:nvSpPr>
        <p:spPr>
          <a:xfrm>
            <a:off x="2671343" y="2626810"/>
            <a:ext cx="2121408" cy="2121408"/>
          </a:xfrm>
        </p:spPr>
        <p:txBody>
          <a:bodyPr/>
          <a:lstStyle/>
          <a:p>
            <a:endParaRPr lang="en-US"/>
          </a:p>
        </p:txBody>
      </p:sp>
      <p:sp>
        <p:nvSpPr>
          <p:cNvPr id="85" name="Text Placeholder 84">
            <a:extLst>
              <a:ext uri="{FF2B5EF4-FFF2-40B4-BE49-F238E27FC236}">
                <a16:creationId xmlns:a16="http://schemas.microsoft.com/office/drawing/2014/main" id="{D396BF65-AA7F-3F0F-FE49-EA87C2828209}"/>
              </a:ext>
            </a:extLst>
          </p:cNvPr>
          <p:cNvSpPr>
            <a:spLocks noGrp="1"/>
          </p:cNvSpPr>
          <p:nvPr>
            <p:ph type="body" sz="quarter" idx="14"/>
          </p:nvPr>
        </p:nvSpPr>
        <p:spPr>
          <a:xfrm>
            <a:off x="165421" y="4559095"/>
            <a:ext cx="192024" cy="1033272"/>
          </a:xfrm>
        </p:spPr>
        <p:txBody>
          <a:bodyPr/>
          <a:lstStyle/>
          <a:p>
            <a:endParaRPr lang="en-US"/>
          </a:p>
        </p:txBody>
      </p:sp>
      <p:sp>
        <p:nvSpPr>
          <p:cNvPr id="2" name="Footer Placeholder 1">
            <a:extLst>
              <a:ext uri="{FF2B5EF4-FFF2-40B4-BE49-F238E27FC236}">
                <a16:creationId xmlns:a16="http://schemas.microsoft.com/office/drawing/2014/main" id="{EB4325A5-D39C-C1D3-2E04-F741DCBB2B59}"/>
              </a:ext>
            </a:extLst>
          </p:cNvPr>
          <p:cNvSpPr>
            <a:spLocks noGrp="1"/>
          </p:cNvSpPr>
          <p:nvPr>
            <p:ph type="ftr" sz="quarter" idx="10"/>
          </p:nvPr>
        </p:nvSpPr>
        <p:spPr/>
        <p:txBody>
          <a:bodyPr/>
          <a:lstStyle/>
          <a:p>
            <a:r>
              <a:rPr lang="en-US"/>
              <a:t>Planning &amp; Design</a:t>
            </a:r>
          </a:p>
        </p:txBody>
      </p:sp>
      <p:sp>
        <p:nvSpPr>
          <p:cNvPr id="5" name="Slide Number Placeholder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a:lstStyle/>
          <a:p>
            <a:fld id="{09A01C0A-2BB6-49E7-91A3-DCB9F9F59583}" type="slidenum">
              <a:rPr lang="en-US" smtClean="0"/>
              <a:pPr/>
              <a:t>10</a:t>
            </a:fld>
            <a:endParaRPr lang="en-US"/>
          </a:p>
        </p:txBody>
      </p:sp>
      <p:sp>
        <p:nvSpPr>
          <p:cNvPr id="8" name="TextBox 7">
            <a:extLst>
              <a:ext uri="{FF2B5EF4-FFF2-40B4-BE49-F238E27FC236}">
                <a16:creationId xmlns:a16="http://schemas.microsoft.com/office/drawing/2014/main" id="{D8FDD4FF-11CD-5667-E4F1-A01130AB0ADD}"/>
              </a:ext>
            </a:extLst>
          </p:cNvPr>
          <p:cNvSpPr txBox="1"/>
          <p:nvPr/>
        </p:nvSpPr>
        <p:spPr>
          <a:xfrm>
            <a:off x="1143000" y="2025868"/>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9" name="TextBox 8">
            <a:extLst>
              <a:ext uri="{FF2B5EF4-FFF2-40B4-BE49-F238E27FC236}">
                <a16:creationId xmlns:a16="http://schemas.microsoft.com/office/drawing/2014/main" id="{2CCA5714-BD7F-80B5-FFD5-BA05FE6F8A53}"/>
              </a:ext>
            </a:extLst>
          </p:cNvPr>
          <p:cNvSpPr txBox="1"/>
          <p:nvPr/>
        </p:nvSpPr>
        <p:spPr>
          <a:xfrm>
            <a:off x="4993658" y="1540457"/>
            <a:ext cx="5502165"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Initial project mission and principles are established collaboratively as a team. General requirements are identified, and project scope is determined.</a:t>
            </a:r>
          </a:p>
          <a:p>
            <a:endParaRPr lang="en-US" sz="1400"/>
          </a:p>
          <a:p>
            <a:r>
              <a:rPr lang="en-US" sz="1400"/>
              <a:t>The team will develop and establish working processes to facilitate success of the project.</a:t>
            </a:r>
          </a:p>
        </p:txBody>
      </p:sp>
      <p:sp>
        <p:nvSpPr>
          <p:cNvPr id="4" name="Title 5">
            <a:extLst>
              <a:ext uri="{FF2B5EF4-FFF2-40B4-BE49-F238E27FC236}">
                <a16:creationId xmlns:a16="http://schemas.microsoft.com/office/drawing/2014/main" id="{84F23B07-D696-8BA7-B654-8B9956738999}"/>
              </a:ext>
            </a:extLst>
          </p:cNvPr>
          <p:cNvSpPr txBox="1">
            <a:spLocks/>
          </p:cNvSpPr>
          <p:nvPr/>
        </p:nvSpPr>
        <p:spPr>
          <a:xfrm>
            <a:off x="5053735" y="3495696"/>
            <a:ext cx="5744335" cy="979204"/>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600" b="1" i="0" kern="1200" cap="all" spc="600" baseline="0">
                <a:solidFill>
                  <a:schemeClr val="tx1"/>
                </a:solidFill>
                <a:latin typeface="+mj-lt"/>
                <a:ea typeface="+mj-ea"/>
                <a:cs typeface="Arial Black" panose="020B0604020202020204" pitchFamily="34" charset="0"/>
              </a:defRPr>
            </a:lvl1pPr>
          </a:lstStyle>
          <a:p>
            <a:r>
              <a:rPr lang="en-US"/>
              <a:t>Req Analysis</a:t>
            </a:r>
          </a:p>
        </p:txBody>
      </p:sp>
      <p:sp>
        <p:nvSpPr>
          <p:cNvPr id="7" name="TextBox 6">
            <a:extLst>
              <a:ext uri="{FF2B5EF4-FFF2-40B4-BE49-F238E27FC236}">
                <a16:creationId xmlns:a16="http://schemas.microsoft.com/office/drawing/2014/main" id="{D313C06D-5580-D73D-9891-36968B2D2238}"/>
              </a:ext>
            </a:extLst>
          </p:cNvPr>
          <p:cNvSpPr txBox="1"/>
          <p:nvPr/>
        </p:nvSpPr>
        <p:spPr>
          <a:xfrm>
            <a:off x="4985636" y="4018961"/>
            <a:ext cx="5502165"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Stakeholders express their needs which are then taken by the Product Owner and converted into user stories. The stories are prioritized and added to the backlog.</a:t>
            </a:r>
          </a:p>
          <a:p>
            <a:endParaRPr lang="en-US" sz="1400"/>
          </a:p>
          <a:p>
            <a:r>
              <a:rPr lang="en-US" sz="1400"/>
              <a:t>The Development team and testers can provide input on prioritization of the backlog and ask for clarity where any might be needed.</a:t>
            </a:r>
          </a:p>
          <a:p>
            <a:endParaRPr lang="en-US" sz="1400"/>
          </a:p>
          <a:p>
            <a:r>
              <a:rPr lang="en-US" sz="1400"/>
              <a:t>User stories will give our project a vision to follow and guide feature development each Sprint.</a:t>
            </a:r>
          </a:p>
        </p:txBody>
      </p:sp>
    </p:spTree>
    <p:extLst>
      <p:ext uri="{BB962C8B-B14F-4D97-AF65-F5344CB8AC3E}">
        <p14:creationId xmlns:p14="http://schemas.microsoft.com/office/powerpoint/2010/main" val="517789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a:xfrm>
            <a:off x="5085820" y="1009170"/>
            <a:ext cx="6129345" cy="979204"/>
          </a:xfrm>
        </p:spPr>
        <p:txBody>
          <a:bodyPr/>
          <a:lstStyle/>
          <a:p>
            <a:r>
              <a:rPr lang="en-US"/>
              <a:t>DESIGN</a:t>
            </a:r>
          </a:p>
        </p:txBody>
      </p:sp>
      <p:pic>
        <p:nvPicPr>
          <p:cNvPr id="14" name="Picture Placeholder 14" descr="White modern architecture">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265008" y="912312"/>
            <a:ext cx="3475649" cy="4975225"/>
          </a:xfrm>
        </p:spPr>
      </p:pic>
      <p:sp>
        <p:nvSpPr>
          <p:cNvPr id="84" name="Text Placeholder 83">
            <a:extLst>
              <a:ext uri="{FF2B5EF4-FFF2-40B4-BE49-F238E27FC236}">
                <a16:creationId xmlns:a16="http://schemas.microsoft.com/office/drawing/2014/main" id="{F6A0489E-C8E2-CAE5-9FFC-28CC9E086048}"/>
              </a:ext>
            </a:extLst>
          </p:cNvPr>
          <p:cNvSpPr>
            <a:spLocks noGrp="1"/>
          </p:cNvSpPr>
          <p:nvPr>
            <p:ph type="body" sz="quarter" idx="13"/>
          </p:nvPr>
        </p:nvSpPr>
        <p:spPr>
          <a:xfrm>
            <a:off x="2671343" y="2626810"/>
            <a:ext cx="2121408" cy="2121408"/>
          </a:xfrm>
        </p:spPr>
        <p:txBody>
          <a:bodyPr/>
          <a:lstStyle/>
          <a:p>
            <a:endParaRPr lang="en-US"/>
          </a:p>
        </p:txBody>
      </p:sp>
      <p:sp>
        <p:nvSpPr>
          <p:cNvPr id="85" name="Text Placeholder 84">
            <a:extLst>
              <a:ext uri="{FF2B5EF4-FFF2-40B4-BE49-F238E27FC236}">
                <a16:creationId xmlns:a16="http://schemas.microsoft.com/office/drawing/2014/main" id="{D396BF65-AA7F-3F0F-FE49-EA87C2828209}"/>
              </a:ext>
            </a:extLst>
          </p:cNvPr>
          <p:cNvSpPr>
            <a:spLocks noGrp="1"/>
          </p:cNvSpPr>
          <p:nvPr>
            <p:ph type="body" sz="quarter" idx="14"/>
          </p:nvPr>
        </p:nvSpPr>
        <p:spPr>
          <a:xfrm>
            <a:off x="165421" y="4559095"/>
            <a:ext cx="192024" cy="1033272"/>
          </a:xfrm>
        </p:spPr>
        <p:txBody>
          <a:bodyPr/>
          <a:lstStyle/>
          <a:p>
            <a:endParaRPr lang="en-US"/>
          </a:p>
        </p:txBody>
      </p:sp>
      <p:sp>
        <p:nvSpPr>
          <p:cNvPr id="2" name="Footer Placeholder 1">
            <a:extLst>
              <a:ext uri="{FF2B5EF4-FFF2-40B4-BE49-F238E27FC236}">
                <a16:creationId xmlns:a16="http://schemas.microsoft.com/office/drawing/2014/main" id="{EB4325A5-D39C-C1D3-2E04-F741DCBB2B59}"/>
              </a:ext>
            </a:extLst>
          </p:cNvPr>
          <p:cNvSpPr>
            <a:spLocks noGrp="1"/>
          </p:cNvSpPr>
          <p:nvPr>
            <p:ph type="ftr" sz="quarter" idx="10"/>
          </p:nvPr>
        </p:nvSpPr>
        <p:spPr/>
        <p:txBody>
          <a:bodyPr/>
          <a:lstStyle/>
          <a:p>
            <a:r>
              <a:rPr lang="en-US"/>
              <a:t>Planning &amp; Design</a:t>
            </a:r>
          </a:p>
        </p:txBody>
      </p:sp>
      <p:sp>
        <p:nvSpPr>
          <p:cNvPr id="5" name="Slide Number Placeholder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a:lstStyle/>
          <a:p>
            <a:fld id="{09A01C0A-2BB6-49E7-91A3-DCB9F9F59583}" type="slidenum">
              <a:rPr lang="en-US" smtClean="0"/>
              <a:pPr/>
              <a:t>11</a:t>
            </a:fld>
            <a:endParaRPr lang="en-US"/>
          </a:p>
        </p:txBody>
      </p:sp>
      <p:sp>
        <p:nvSpPr>
          <p:cNvPr id="8" name="TextBox 7">
            <a:extLst>
              <a:ext uri="{FF2B5EF4-FFF2-40B4-BE49-F238E27FC236}">
                <a16:creationId xmlns:a16="http://schemas.microsoft.com/office/drawing/2014/main" id="{D8FDD4FF-11CD-5667-E4F1-A01130AB0ADD}"/>
              </a:ext>
            </a:extLst>
          </p:cNvPr>
          <p:cNvSpPr txBox="1"/>
          <p:nvPr/>
        </p:nvSpPr>
        <p:spPr>
          <a:xfrm>
            <a:off x="1143000" y="2025868"/>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9" name="TextBox 8">
            <a:extLst>
              <a:ext uri="{FF2B5EF4-FFF2-40B4-BE49-F238E27FC236}">
                <a16:creationId xmlns:a16="http://schemas.microsoft.com/office/drawing/2014/main" id="{2CCA5714-BD7F-80B5-FFD5-BA05FE6F8A53}"/>
              </a:ext>
            </a:extLst>
          </p:cNvPr>
          <p:cNvSpPr txBox="1"/>
          <p:nvPr/>
        </p:nvSpPr>
        <p:spPr>
          <a:xfrm>
            <a:off x="4993658" y="1540457"/>
            <a:ext cx="5502165"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From the user stories, key decisions are made about which technologies and methods are used to complete each user story.</a:t>
            </a:r>
          </a:p>
          <a:p>
            <a:endParaRPr lang="en-US" sz="1400"/>
          </a:p>
          <a:p>
            <a:r>
              <a:rPr lang="en-US" sz="1400"/>
              <a:t>Developers during this phase will brainstorm different design patterns and strategies to complete each feature while another team member might begin to mockup UI.</a:t>
            </a:r>
          </a:p>
        </p:txBody>
      </p:sp>
      <p:sp>
        <p:nvSpPr>
          <p:cNvPr id="4" name="Title 5">
            <a:extLst>
              <a:ext uri="{FF2B5EF4-FFF2-40B4-BE49-F238E27FC236}">
                <a16:creationId xmlns:a16="http://schemas.microsoft.com/office/drawing/2014/main" id="{84F23B07-D696-8BA7-B654-8B9956738999}"/>
              </a:ext>
            </a:extLst>
          </p:cNvPr>
          <p:cNvSpPr txBox="1">
            <a:spLocks/>
          </p:cNvSpPr>
          <p:nvPr/>
        </p:nvSpPr>
        <p:spPr>
          <a:xfrm>
            <a:off x="5053735" y="3495696"/>
            <a:ext cx="5816524" cy="979204"/>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600" b="1" i="0" kern="1200" cap="all" spc="600" baseline="0">
                <a:solidFill>
                  <a:schemeClr val="tx1"/>
                </a:solidFill>
                <a:latin typeface="+mj-lt"/>
                <a:ea typeface="+mj-ea"/>
                <a:cs typeface="Arial Black" panose="020B0604020202020204" pitchFamily="34" charset="0"/>
              </a:defRPr>
            </a:lvl1pPr>
          </a:lstStyle>
          <a:p>
            <a:r>
              <a:rPr lang="en-US"/>
              <a:t>Building/Coding</a:t>
            </a:r>
          </a:p>
        </p:txBody>
      </p:sp>
      <p:sp>
        <p:nvSpPr>
          <p:cNvPr id="7" name="TextBox 6">
            <a:extLst>
              <a:ext uri="{FF2B5EF4-FFF2-40B4-BE49-F238E27FC236}">
                <a16:creationId xmlns:a16="http://schemas.microsoft.com/office/drawing/2014/main" id="{D313C06D-5580-D73D-9891-36968B2D2238}"/>
              </a:ext>
            </a:extLst>
          </p:cNvPr>
          <p:cNvSpPr txBox="1"/>
          <p:nvPr/>
        </p:nvSpPr>
        <p:spPr>
          <a:xfrm>
            <a:off x="4985636" y="4018961"/>
            <a:ext cx="5502165"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Developers start building the software and features based on prioritization the user stories. If test-driven development is employed, the tester and developer will collaboratively build test cases as each feature is developed. </a:t>
            </a:r>
          </a:p>
          <a:p>
            <a:endParaRPr lang="en-US" sz="1400">
              <a:ea typeface="+mn-lt"/>
              <a:cs typeface="+mn-lt"/>
            </a:endParaRPr>
          </a:p>
          <a:p>
            <a:r>
              <a:rPr lang="en-US" sz="1400">
                <a:ea typeface="+mn-lt"/>
                <a:cs typeface="+mn-lt"/>
              </a:rPr>
              <a:t>An iterative approach is taken in the Agile method. Based on feedback, each feature is subject to change.</a:t>
            </a:r>
            <a:endParaRPr lang="en-US">
              <a:ea typeface="+mn-lt"/>
              <a:cs typeface="+mn-lt"/>
            </a:endParaRPr>
          </a:p>
        </p:txBody>
      </p:sp>
    </p:spTree>
    <p:extLst>
      <p:ext uri="{BB962C8B-B14F-4D97-AF65-F5344CB8AC3E}">
        <p14:creationId xmlns:p14="http://schemas.microsoft.com/office/powerpoint/2010/main" val="1335155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a:xfrm>
            <a:off x="5085820" y="1009170"/>
            <a:ext cx="6129345" cy="979204"/>
          </a:xfrm>
        </p:spPr>
        <p:txBody>
          <a:bodyPr/>
          <a:lstStyle/>
          <a:p>
            <a:r>
              <a:rPr lang="en-US"/>
              <a:t>Testing/Review</a:t>
            </a:r>
          </a:p>
        </p:txBody>
      </p:sp>
      <p:pic>
        <p:nvPicPr>
          <p:cNvPr id="14" name="Picture Placeholder 14" descr="White modern architecture">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265008" y="912312"/>
            <a:ext cx="3475649" cy="4975225"/>
          </a:xfrm>
        </p:spPr>
      </p:pic>
      <p:sp>
        <p:nvSpPr>
          <p:cNvPr id="84" name="Text Placeholder 83">
            <a:extLst>
              <a:ext uri="{FF2B5EF4-FFF2-40B4-BE49-F238E27FC236}">
                <a16:creationId xmlns:a16="http://schemas.microsoft.com/office/drawing/2014/main" id="{F6A0489E-C8E2-CAE5-9FFC-28CC9E086048}"/>
              </a:ext>
            </a:extLst>
          </p:cNvPr>
          <p:cNvSpPr>
            <a:spLocks noGrp="1"/>
          </p:cNvSpPr>
          <p:nvPr>
            <p:ph type="body" sz="quarter" idx="13"/>
          </p:nvPr>
        </p:nvSpPr>
        <p:spPr>
          <a:xfrm>
            <a:off x="2671343" y="2626810"/>
            <a:ext cx="2121408" cy="2121408"/>
          </a:xfrm>
        </p:spPr>
        <p:txBody>
          <a:bodyPr/>
          <a:lstStyle/>
          <a:p>
            <a:endParaRPr lang="en-US"/>
          </a:p>
        </p:txBody>
      </p:sp>
      <p:sp>
        <p:nvSpPr>
          <p:cNvPr id="85" name="Text Placeholder 84">
            <a:extLst>
              <a:ext uri="{FF2B5EF4-FFF2-40B4-BE49-F238E27FC236}">
                <a16:creationId xmlns:a16="http://schemas.microsoft.com/office/drawing/2014/main" id="{D396BF65-AA7F-3F0F-FE49-EA87C2828209}"/>
              </a:ext>
            </a:extLst>
          </p:cNvPr>
          <p:cNvSpPr>
            <a:spLocks noGrp="1"/>
          </p:cNvSpPr>
          <p:nvPr>
            <p:ph type="body" sz="quarter" idx="14"/>
          </p:nvPr>
        </p:nvSpPr>
        <p:spPr>
          <a:xfrm>
            <a:off x="165421" y="4559095"/>
            <a:ext cx="192024" cy="1033272"/>
          </a:xfrm>
        </p:spPr>
        <p:txBody>
          <a:bodyPr/>
          <a:lstStyle/>
          <a:p>
            <a:endParaRPr lang="en-US"/>
          </a:p>
        </p:txBody>
      </p:sp>
      <p:sp>
        <p:nvSpPr>
          <p:cNvPr id="2" name="Footer Placeholder 1">
            <a:extLst>
              <a:ext uri="{FF2B5EF4-FFF2-40B4-BE49-F238E27FC236}">
                <a16:creationId xmlns:a16="http://schemas.microsoft.com/office/drawing/2014/main" id="{EB4325A5-D39C-C1D3-2E04-F741DCBB2B59}"/>
              </a:ext>
            </a:extLst>
          </p:cNvPr>
          <p:cNvSpPr>
            <a:spLocks noGrp="1"/>
          </p:cNvSpPr>
          <p:nvPr>
            <p:ph type="ftr" sz="quarter" idx="10"/>
          </p:nvPr>
        </p:nvSpPr>
        <p:spPr/>
        <p:txBody>
          <a:bodyPr/>
          <a:lstStyle/>
          <a:p>
            <a:r>
              <a:rPr lang="en-US"/>
              <a:t>Planning &amp; Design</a:t>
            </a:r>
          </a:p>
        </p:txBody>
      </p:sp>
      <p:sp>
        <p:nvSpPr>
          <p:cNvPr id="5" name="Slide Number Placeholder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a:lstStyle/>
          <a:p>
            <a:fld id="{09A01C0A-2BB6-49E7-91A3-DCB9F9F59583}" type="slidenum">
              <a:rPr lang="en-US" smtClean="0"/>
              <a:pPr/>
              <a:t>12</a:t>
            </a:fld>
            <a:endParaRPr lang="en-US"/>
          </a:p>
        </p:txBody>
      </p:sp>
      <p:sp>
        <p:nvSpPr>
          <p:cNvPr id="8" name="TextBox 7">
            <a:extLst>
              <a:ext uri="{FF2B5EF4-FFF2-40B4-BE49-F238E27FC236}">
                <a16:creationId xmlns:a16="http://schemas.microsoft.com/office/drawing/2014/main" id="{D8FDD4FF-11CD-5667-E4F1-A01130AB0ADD}"/>
              </a:ext>
            </a:extLst>
          </p:cNvPr>
          <p:cNvSpPr txBox="1"/>
          <p:nvPr/>
        </p:nvSpPr>
        <p:spPr>
          <a:xfrm>
            <a:off x="1143000" y="2025868"/>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9" name="TextBox 8">
            <a:extLst>
              <a:ext uri="{FF2B5EF4-FFF2-40B4-BE49-F238E27FC236}">
                <a16:creationId xmlns:a16="http://schemas.microsoft.com/office/drawing/2014/main" id="{2CCA5714-BD7F-80B5-FFD5-BA05FE6F8A53}"/>
              </a:ext>
            </a:extLst>
          </p:cNvPr>
          <p:cNvSpPr txBox="1"/>
          <p:nvPr/>
        </p:nvSpPr>
        <p:spPr>
          <a:xfrm>
            <a:off x="4993658" y="1540457"/>
            <a:ext cx="5502165"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While testing should be continuously implementing during the build phase, acceptance testing is performed afterwards to ensure each feature is functioning as expected before delivery.</a:t>
            </a:r>
            <a:endParaRPr lang="en-US"/>
          </a:p>
          <a:p>
            <a:endParaRPr lang="en-US" sz="1400"/>
          </a:p>
          <a:p>
            <a:r>
              <a:rPr lang="en-US" sz="1400"/>
              <a:t>Stakeholders will meet with the stakeholders to validate features and feedback is relayed back to the team for further refinement before delivery.</a:t>
            </a:r>
          </a:p>
        </p:txBody>
      </p:sp>
      <p:sp>
        <p:nvSpPr>
          <p:cNvPr id="4" name="Title 5">
            <a:extLst>
              <a:ext uri="{FF2B5EF4-FFF2-40B4-BE49-F238E27FC236}">
                <a16:creationId xmlns:a16="http://schemas.microsoft.com/office/drawing/2014/main" id="{84F23B07-D696-8BA7-B654-8B9956738999}"/>
              </a:ext>
            </a:extLst>
          </p:cNvPr>
          <p:cNvSpPr txBox="1">
            <a:spLocks/>
          </p:cNvSpPr>
          <p:nvPr/>
        </p:nvSpPr>
        <p:spPr>
          <a:xfrm>
            <a:off x="5053735" y="3495696"/>
            <a:ext cx="5816524" cy="979204"/>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600" b="1" i="0" kern="1200" cap="all" spc="600" baseline="0">
                <a:solidFill>
                  <a:schemeClr val="tx1"/>
                </a:solidFill>
                <a:latin typeface="+mj-lt"/>
                <a:ea typeface="+mj-ea"/>
                <a:cs typeface="Arial Black" panose="020B0604020202020204" pitchFamily="34" charset="0"/>
              </a:defRPr>
            </a:lvl1pPr>
          </a:lstStyle>
          <a:p>
            <a:r>
              <a:rPr lang="en-US" err="1"/>
              <a:t>DEPLoy</a:t>
            </a:r>
          </a:p>
        </p:txBody>
      </p:sp>
      <p:sp>
        <p:nvSpPr>
          <p:cNvPr id="7" name="TextBox 6">
            <a:extLst>
              <a:ext uri="{FF2B5EF4-FFF2-40B4-BE49-F238E27FC236}">
                <a16:creationId xmlns:a16="http://schemas.microsoft.com/office/drawing/2014/main" id="{D313C06D-5580-D73D-9891-36968B2D2238}"/>
              </a:ext>
            </a:extLst>
          </p:cNvPr>
          <p:cNvSpPr txBox="1"/>
          <p:nvPr/>
        </p:nvSpPr>
        <p:spPr>
          <a:xfrm>
            <a:off x="4985636" y="4018961"/>
            <a:ext cx="5502165"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Software is delivered to the client. Any supporting documentation or training is also provided. The Product Owner will maintain open communication with the client to relay any feedback or issues that are experienced in production.</a:t>
            </a:r>
          </a:p>
          <a:p>
            <a:endParaRPr lang="en-US" sz="1400"/>
          </a:p>
          <a:p>
            <a:r>
              <a:rPr lang="en-US" sz="1400"/>
              <a:t>This feedback is collected and prepared for the retrospective and next Sprint.</a:t>
            </a:r>
          </a:p>
        </p:txBody>
      </p:sp>
    </p:spTree>
    <p:extLst>
      <p:ext uri="{BB962C8B-B14F-4D97-AF65-F5344CB8AC3E}">
        <p14:creationId xmlns:p14="http://schemas.microsoft.com/office/powerpoint/2010/main" val="2845080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a:xfrm>
            <a:off x="5085820" y="1009170"/>
            <a:ext cx="6129345" cy="979204"/>
          </a:xfrm>
        </p:spPr>
        <p:txBody>
          <a:bodyPr/>
          <a:lstStyle/>
          <a:p>
            <a:r>
              <a:rPr lang="en-US"/>
              <a:t>RETROSPECTIVE</a:t>
            </a:r>
          </a:p>
        </p:txBody>
      </p:sp>
      <p:pic>
        <p:nvPicPr>
          <p:cNvPr id="14" name="Picture Placeholder 14" descr="White modern architecture">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265008" y="912312"/>
            <a:ext cx="3475649" cy="4975225"/>
          </a:xfrm>
        </p:spPr>
      </p:pic>
      <p:sp>
        <p:nvSpPr>
          <p:cNvPr id="84" name="Text Placeholder 83">
            <a:extLst>
              <a:ext uri="{FF2B5EF4-FFF2-40B4-BE49-F238E27FC236}">
                <a16:creationId xmlns:a16="http://schemas.microsoft.com/office/drawing/2014/main" id="{F6A0489E-C8E2-CAE5-9FFC-28CC9E086048}"/>
              </a:ext>
            </a:extLst>
          </p:cNvPr>
          <p:cNvSpPr>
            <a:spLocks noGrp="1"/>
          </p:cNvSpPr>
          <p:nvPr>
            <p:ph type="body" sz="quarter" idx="13"/>
          </p:nvPr>
        </p:nvSpPr>
        <p:spPr>
          <a:xfrm>
            <a:off x="2671343" y="2626810"/>
            <a:ext cx="2121408" cy="2121408"/>
          </a:xfrm>
        </p:spPr>
        <p:txBody>
          <a:bodyPr/>
          <a:lstStyle/>
          <a:p>
            <a:endParaRPr lang="en-US"/>
          </a:p>
        </p:txBody>
      </p:sp>
      <p:sp>
        <p:nvSpPr>
          <p:cNvPr id="85" name="Text Placeholder 84">
            <a:extLst>
              <a:ext uri="{FF2B5EF4-FFF2-40B4-BE49-F238E27FC236}">
                <a16:creationId xmlns:a16="http://schemas.microsoft.com/office/drawing/2014/main" id="{D396BF65-AA7F-3F0F-FE49-EA87C2828209}"/>
              </a:ext>
            </a:extLst>
          </p:cNvPr>
          <p:cNvSpPr>
            <a:spLocks noGrp="1"/>
          </p:cNvSpPr>
          <p:nvPr>
            <p:ph type="body" sz="quarter" idx="14"/>
          </p:nvPr>
        </p:nvSpPr>
        <p:spPr>
          <a:xfrm>
            <a:off x="165421" y="4559095"/>
            <a:ext cx="192024" cy="1033272"/>
          </a:xfrm>
        </p:spPr>
        <p:txBody>
          <a:bodyPr/>
          <a:lstStyle/>
          <a:p>
            <a:endParaRPr lang="en-US"/>
          </a:p>
        </p:txBody>
      </p:sp>
      <p:sp>
        <p:nvSpPr>
          <p:cNvPr id="2" name="Footer Placeholder 1">
            <a:extLst>
              <a:ext uri="{FF2B5EF4-FFF2-40B4-BE49-F238E27FC236}">
                <a16:creationId xmlns:a16="http://schemas.microsoft.com/office/drawing/2014/main" id="{EB4325A5-D39C-C1D3-2E04-F741DCBB2B59}"/>
              </a:ext>
            </a:extLst>
          </p:cNvPr>
          <p:cNvSpPr>
            <a:spLocks noGrp="1"/>
          </p:cNvSpPr>
          <p:nvPr>
            <p:ph type="ftr" sz="quarter" idx="10"/>
          </p:nvPr>
        </p:nvSpPr>
        <p:spPr/>
        <p:txBody>
          <a:bodyPr/>
          <a:lstStyle/>
          <a:p>
            <a:r>
              <a:rPr lang="en-US"/>
              <a:t>SPRINT RETROSPECTIVE</a:t>
            </a:r>
          </a:p>
        </p:txBody>
      </p:sp>
      <p:sp>
        <p:nvSpPr>
          <p:cNvPr id="5" name="Slide Number Placeholder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a:lstStyle/>
          <a:p>
            <a:fld id="{09A01C0A-2BB6-49E7-91A3-DCB9F9F59583}" type="slidenum">
              <a:rPr lang="en-US" smtClean="0"/>
              <a:pPr/>
              <a:t>13</a:t>
            </a:fld>
            <a:endParaRPr lang="en-US"/>
          </a:p>
        </p:txBody>
      </p:sp>
      <p:sp>
        <p:nvSpPr>
          <p:cNvPr id="8" name="TextBox 7">
            <a:extLst>
              <a:ext uri="{FF2B5EF4-FFF2-40B4-BE49-F238E27FC236}">
                <a16:creationId xmlns:a16="http://schemas.microsoft.com/office/drawing/2014/main" id="{D8FDD4FF-11CD-5667-E4F1-A01130AB0ADD}"/>
              </a:ext>
            </a:extLst>
          </p:cNvPr>
          <p:cNvSpPr txBox="1"/>
          <p:nvPr/>
        </p:nvSpPr>
        <p:spPr>
          <a:xfrm>
            <a:off x="1143000" y="2025868"/>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9" name="TextBox 8">
            <a:extLst>
              <a:ext uri="{FF2B5EF4-FFF2-40B4-BE49-F238E27FC236}">
                <a16:creationId xmlns:a16="http://schemas.microsoft.com/office/drawing/2014/main" id="{2CCA5714-BD7F-80B5-FFD5-BA05FE6F8A53}"/>
              </a:ext>
            </a:extLst>
          </p:cNvPr>
          <p:cNvSpPr txBox="1"/>
          <p:nvPr/>
        </p:nvSpPr>
        <p:spPr>
          <a:xfrm>
            <a:off x="4993658" y="1540457"/>
            <a:ext cx="5502165"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Given the iterative nature of the Scrum-Agile process, a retrospective is held in between each Sprint. This serves as a learning experience for the team and a chance to improve on the process.</a:t>
            </a:r>
          </a:p>
          <a:p>
            <a:endParaRPr lang="en-US" sz="1600">
              <a:ea typeface="+mn-lt"/>
              <a:cs typeface="+mn-lt"/>
            </a:endParaRPr>
          </a:p>
          <a:p>
            <a:r>
              <a:rPr lang="en-US" sz="1600">
                <a:ea typeface="+mn-lt"/>
                <a:cs typeface="+mn-lt"/>
              </a:rPr>
              <a:t>In The Project Managers Guide to Mastering Agile, Cobb (2020, p. 43) explains</a:t>
            </a:r>
            <a:r>
              <a:rPr lang="en-US" sz="1600"/>
              <a:t>, "The sprint retrospective is an opportunity to review and discuss lessons learned at the end of the sprint where the team looks back, reflects on what went well and what didn't go well, and identifies opportunities for process improvement."</a:t>
            </a:r>
          </a:p>
          <a:p>
            <a:endParaRPr lang="en-US" sz="1600"/>
          </a:p>
          <a:p>
            <a:r>
              <a:rPr lang="en-US" sz="1600"/>
              <a:t>This Scrum event gives the team a safe environment to voice their concerns and ideas and refine their Agile process to better serve the stakeholders.</a:t>
            </a:r>
          </a:p>
        </p:txBody>
      </p:sp>
    </p:spTree>
    <p:extLst>
      <p:ext uri="{BB962C8B-B14F-4D97-AF65-F5344CB8AC3E}">
        <p14:creationId xmlns:p14="http://schemas.microsoft.com/office/powerpoint/2010/main" val="3483643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EA43EF1-009B-DB7B-7D0C-2867BEE9636E}"/>
              </a:ext>
            </a:extLst>
          </p:cNvPr>
          <p:cNvSpPr>
            <a:spLocks noGrp="1"/>
          </p:cNvSpPr>
          <p:nvPr>
            <p:ph type="title"/>
          </p:nvPr>
        </p:nvSpPr>
        <p:spPr>
          <a:xfrm>
            <a:off x="823321" y="371635"/>
            <a:ext cx="5744335" cy="979204"/>
          </a:xfrm>
        </p:spPr>
        <p:txBody>
          <a:bodyPr/>
          <a:lstStyle/>
          <a:p>
            <a:r>
              <a:rPr lang="en-US"/>
              <a:t>Waterfall</a:t>
            </a:r>
          </a:p>
        </p:txBody>
      </p:sp>
      <p:pic>
        <p:nvPicPr>
          <p:cNvPr id="70" name="Picture Placeholder 31" descr="Large walking intersection with one lone person">
            <a:extLst>
              <a:ext uri="{FF2B5EF4-FFF2-40B4-BE49-F238E27FC236}">
                <a16:creationId xmlns:a16="http://schemas.microsoft.com/office/drawing/2014/main" id="{D1FC6153-A37A-EC14-7EEA-7335A559F915}"/>
              </a:ext>
            </a:extLst>
          </p:cNvPr>
          <p:cNvPicPr>
            <a:picLocks noGrp="1" noChangeAspect="1"/>
          </p:cNvPicPr>
          <p:nvPr>
            <p:ph type="pic" sz="quarter" idx="10"/>
          </p:nvPr>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44000" contrast="-55000"/>
                    </a14:imgEffect>
                  </a14:imgLayer>
                </a14:imgProps>
              </a:ext>
              <a:ext uri="{28A0092B-C50C-407E-A947-70E740481C1C}">
                <a14:useLocalDpi xmlns:a14="http://schemas.microsoft.com/office/drawing/2010/main"/>
              </a:ext>
            </a:extLst>
          </a:blip>
          <a:srcRect/>
          <a:stretch/>
        </p:blipFill>
        <p:spPr/>
      </p:pic>
      <p:pic>
        <p:nvPicPr>
          <p:cNvPr id="68" name="Picture Placeholder 11" descr="Close-up of skyscrapers">
            <a:extLst>
              <a:ext uri="{FF2B5EF4-FFF2-40B4-BE49-F238E27FC236}">
                <a16:creationId xmlns:a16="http://schemas.microsoft.com/office/drawing/2014/main" id="{A0327B68-D192-4EDA-F3AE-366C54CED4D3}"/>
              </a:ext>
            </a:extLst>
          </p:cNvPr>
          <p:cNvPicPr>
            <a:picLocks noGrp="1" noChangeAspect="1"/>
          </p:cNvPicPr>
          <p:nvPr>
            <p:ph type="pic" sz="quarter" idx="13"/>
          </p:nvPr>
        </p:nvPicPr>
        <p:blipFill rotWithShape="1">
          <a:blip r:embed="rId4" cstate="print">
            <a:extLst>
              <a:ext uri="{BEBA8EAE-BF5A-486C-A8C5-ECC9F3942E4B}">
                <a14:imgProps xmlns:a14="http://schemas.microsoft.com/office/drawing/2010/main">
                  <a14:imgLayer r:embed="rId5">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6" cstate="print">
              <a:duotone>
                <a:prstClr val="black"/>
                <a:schemeClr val="tx2">
                  <a:tint val="45000"/>
                  <a:satMod val="400000"/>
                </a:schemeClr>
              </a:duotone>
              <a:extLst>
                <a:ext uri="{BEBA8EAE-BF5A-486C-A8C5-ECC9F3942E4B}">
                  <a14:imgProps xmlns:a14="http://schemas.microsoft.com/office/drawing/2010/main">
                    <a14:imgLayer r:embed="rId7">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pic>
        <p:nvPicPr>
          <p:cNvPr id="69" name="Picture Placeholder 8" descr="Curved skyscraper against the blue sky">
            <a:extLst>
              <a:ext uri="{FF2B5EF4-FFF2-40B4-BE49-F238E27FC236}">
                <a16:creationId xmlns:a16="http://schemas.microsoft.com/office/drawing/2014/main" id="{EB131536-3790-0769-3F4B-54C44B98F3B0}"/>
              </a:ext>
            </a:extLst>
          </p:cNvPr>
          <p:cNvPicPr>
            <a:picLocks noGrp="1" noChangeAspect="1"/>
          </p:cNvPicPr>
          <p:nvPr>
            <p:ph type="pic" sz="quarter" idx="14"/>
          </p:nvPr>
        </p:nvPicPr>
        <p:blipFill rotWithShape="1">
          <a:blip r:embed="rId8" cstate="print">
            <a:extLst>
              <a:ext uri="{BEBA8EAE-BF5A-486C-A8C5-ECC9F3942E4B}">
                <a14:imgProps xmlns:a14="http://schemas.microsoft.com/office/drawing/2010/main">
                  <a14:imgLayer r:embed="rId9">
                    <a14:imgEffect>
                      <a14:saturation sat="0"/>
                    </a14:imgEffect>
                    <a14:imgEffect>
                      <a14:brightnessContrast bright="22000"/>
                    </a14:imgEffect>
                  </a14:imgLayer>
                </a14:imgProps>
              </a:ext>
              <a:ext uri="{28A0092B-C50C-407E-A947-70E740481C1C}">
                <a14:useLocalDpi xmlns:a14="http://schemas.microsoft.com/office/drawing/2010/main"/>
              </a:ext>
            </a:extLst>
          </a:blip>
          <a:srcRect/>
          <a:stretch/>
        </p:blipFill>
        <p:spPr/>
      </p:pic>
      <p:sp>
        <p:nvSpPr>
          <p:cNvPr id="35" name="Footer Placeholder 34">
            <a:extLst>
              <a:ext uri="{FF2B5EF4-FFF2-40B4-BE49-F238E27FC236}">
                <a16:creationId xmlns:a16="http://schemas.microsoft.com/office/drawing/2014/main" id="{978E9DBF-D6A0-80E9-5F4C-B1782C5CD470}"/>
              </a:ext>
            </a:extLst>
          </p:cNvPr>
          <p:cNvSpPr>
            <a:spLocks noGrp="1"/>
          </p:cNvSpPr>
          <p:nvPr>
            <p:ph type="ftr" sz="quarter" idx="34"/>
          </p:nvPr>
        </p:nvSpPr>
        <p:spPr/>
        <p:txBody>
          <a:bodyPr/>
          <a:lstStyle/>
          <a:p>
            <a:r>
              <a:rPr lang="en-US"/>
              <a:t>Waterfall model</a:t>
            </a:r>
          </a:p>
        </p:txBody>
      </p:sp>
      <p:sp>
        <p:nvSpPr>
          <p:cNvPr id="36" name="Slide Number Placeholder 35">
            <a:extLst>
              <a:ext uri="{FF2B5EF4-FFF2-40B4-BE49-F238E27FC236}">
                <a16:creationId xmlns:a16="http://schemas.microsoft.com/office/drawing/2014/main" id="{B6B0F1EA-6238-43CB-79BF-1872F34BB86C}"/>
              </a:ext>
            </a:extLst>
          </p:cNvPr>
          <p:cNvSpPr>
            <a:spLocks noGrp="1"/>
          </p:cNvSpPr>
          <p:nvPr>
            <p:ph type="sldNum" sz="quarter" idx="35"/>
          </p:nvPr>
        </p:nvSpPr>
        <p:spPr/>
        <p:txBody>
          <a:bodyPr/>
          <a:lstStyle/>
          <a:p>
            <a:fld id="{09A01C0A-2BB6-49E7-91A3-DCB9F9F59583}" type="slidenum">
              <a:rPr lang="en-US" smtClean="0"/>
              <a:pPr/>
              <a:t>14</a:t>
            </a:fld>
            <a:endParaRPr lang="en-US"/>
          </a:p>
        </p:txBody>
      </p:sp>
      <p:sp>
        <p:nvSpPr>
          <p:cNvPr id="10" name="TextBox 9">
            <a:extLst>
              <a:ext uri="{FF2B5EF4-FFF2-40B4-BE49-F238E27FC236}">
                <a16:creationId xmlns:a16="http://schemas.microsoft.com/office/drawing/2014/main" id="{4265B5A4-F622-1490-A17B-984FA1FBE53B}"/>
              </a:ext>
            </a:extLst>
          </p:cNvPr>
          <p:cNvSpPr txBox="1"/>
          <p:nvPr/>
        </p:nvSpPr>
        <p:spPr>
          <a:xfrm>
            <a:off x="757989" y="926431"/>
            <a:ext cx="5835315" cy="54784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In a traditional Waterfall management approach, you will often some variation of similar phases: requirement analysis, design, building, testing, and delivery. The biggest difference is, the process is not iterative.</a:t>
            </a:r>
          </a:p>
          <a:p>
            <a:endParaRPr lang="en-US" sz="1400"/>
          </a:p>
          <a:p>
            <a:r>
              <a:rPr lang="en-US" sz="1400"/>
              <a:t>The Project Managers Guide to Mastering Agile explains, "…the waterfall model is plan-driven; it attempts to define and document detailed requirements and a plan for the entire project prior to starting the project (</a:t>
            </a:r>
            <a:r>
              <a:rPr lang="en-US" sz="1400">
                <a:ea typeface="+mn-lt"/>
                <a:cs typeface="+mn-lt"/>
              </a:rPr>
              <a:t>Cobb, 2015)."</a:t>
            </a:r>
            <a:r>
              <a:rPr lang="en-US" sz="1400"/>
              <a:t> This is because the process is not fluid like Agile. Once a phase is complete, it is often not possible to go back.</a:t>
            </a:r>
          </a:p>
          <a:p>
            <a:endParaRPr lang="en-US" sz="1400"/>
          </a:p>
          <a:p>
            <a:r>
              <a:rPr lang="en-US" sz="1400"/>
              <a:t>A project managed in the waterfall method will spend far more time in the requirement analysis and testing phases, which slows down development without guaranteeing delivery. </a:t>
            </a:r>
          </a:p>
          <a:p>
            <a:endParaRPr lang="en-US" sz="1400"/>
          </a:p>
          <a:p>
            <a:r>
              <a:rPr lang="en-US" sz="1400"/>
              <a:t>For instance, if you deliver the product and the stakeholders explain that that a key feature does not function correctly, it may be too late to fix the issue. In some extreme cases, a project following the Waterfall model may have to start completely over if it is discovered requirements were misunderstood.</a:t>
            </a:r>
          </a:p>
          <a:p>
            <a:endParaRPr lang="en-US" sz="1400"/>
          </a:p>
          <a:p>
            <a:r>
              <a:rPr lang="en-US" sz="1400"/>
              <a:t>In an Agile framework, these issues are more likely to be caught by stakeholder participation. If a feature is not working as expected, it can be remedied the following Sprint.</a:t>
            </a:r>
          </a:p>
        </p:txBody>
      </p:sp>
    </p:spTree>
    <p:extLst>
      <p:ext uri="{BB962C8B-B14F-4D97-AF65-F5344CB8AC3E}">
        <p14:creationId xmlns:p14="http://schemas.microsoft.com/office/powerpoint/2010/main" val="2563119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p:txBody>
          <a:bodyPr/>
          <a:lstStyle/>
          <a:p>
            <a:r>
              <a:rPr lang="en-US">
                <a:solidFill>
                  <a:schemeClr val="bg1"/>
                </a:solidFill>
              </a:rPr>
              <a:t>An Agile</a:t>
            </a:r>
            <a:br>
              <a:rPr lang="en-US">
                <a:solidFill>
                  <a:schemeClr val="bg1"/>
                </a:solidFill>
              </a:rPr>
            </a:br>
            <a:r>
              <a:rPr lang="en-US">
                <a:solidFill>
                  <a:schemeClr val="bg1"/>
                </a:solidFill>
              </a:rPr>
              <a:t>future</a:t>
            </a: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6618134" y="201322"/>
            <a:ext cx="4735666" cy="6531286"/>
          </a:xfrm>
        </p:spPr>
        <p:txBody>
          <a:bodyPr vert="horz" lIns="0" tIns="0" rIns="0" bIns="0" rtlCol="0" anchor="t">
            <a:noAutofit/>
          </a:bodyPr>
          <a:lstStyle/>
          <a:p>
            <a:r>
              <a:rPr lang="en-US" sz="1600" b="1"/>
              <a:t>THE CHOICE</a:t>
            </a:r>
            <a:endParaRPr lang="en-US" sz="1600"/>
          </a:p>
          <a:p>
            <a:pPr>
              <a:lnSpc>
                <a:spcPct val="100000"/>
              </a:lnSpc>
            </a:pPr>
            <a:r>
              <a:rPr lang="en-US" sz="1400"/>
              <a:t>Due to the increasing demand of feature rich applications and evolving trends, I think it is clear a Scrum-Agile model is a clear choice for organizing our teams.</a:t>
            </a:r>
          </a:p>
          <a:p>
            <a:pPr>
              <a:lnSpc>
                <a:spcPct val="100000"/>
              </a:lnSpc>
            </a:pPr>
            <a:r>
              <a:rPr lang="en-US" sz="1400"/>
              <a:t>It is clear to me, that the bulk of consumer software is best developed with an Agile methodology, as it allows the team to change and adapt as the needs of clients and users change.</a:t>
            </a:r>
          </a:p>
          <a:p>
            <a:pPr>
              <a:lnSpc>
                <a:spcPct val="100000"/>
              </a:lnSpc>
            </a:pPr>
            <a:r>
              <a:rPr lang="en-US" sz="1400"/>
              <a:t>For example, while working on SNHU Travel the stakeholders expressed their desire to change the direction of the app to a wellness-based approach. Our Agile framework allowed us to take this feedback and deliver a working solution in quick time with great satisfaction from the client.</a:t>
            </a:r>
          </a:p>
          <a:p>
            <a:pPr>
              <a:lnSpc>
                <a:spcPct val="100000"/>
              </a:lnSpc>
            </a:pPr>
            <a:endParaRPr lang="en-US" sz="1400"/>
          </a:p>
          <a:p>
            <a:pPr>
              <a:lnSpc>
                <a:spcPct val="100000"/>
              </a:lnSpc>
            </a:pPr>
            <a:r>
              <a:rPr lang="en-US" sz="1600"/>
              <a:t>The agility provided by the Agile methodology fosters a collaborative environment and ensures the final product is aligned with the client's expectations.</a:t>
            </a:r>
          </a:p>
          <a:p>
            <a:pPr>
              <a:lnSpc>
                <a:spcPct val="100000"/>
              </a:lnSpc>
            </a:pPr>
            <a:r>
              <a:rPr lang="en-US" sz="1600"/>
              <a:t>For these reasons I believe the Agile methodology is the clear choice for our organization compared to a Waterfall model.</a:t>
            </a:r>
          </a:p>
          <a:p>
            <a:endParaRPr lang="en-US" sz="1600" b="1"/>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a:xfrm rot="16200000">
            <a:off x="9382587" y="3481656"/>
            <a:ext cx="5234779" cy="384048"/>
          </a:xfrm>
          <a:noFill/>
        </p:spPr>
        <p:txBody>
          <a:bodyPr vert="horz" lIns="210312" tIns="45720" rIns="91440" bIns="45720" rtlCol="0" anchor="ctr"/>
          <a:lstStyle/>
          <a:p>
            <a:r>
              <a:rPr lang="en-US"/>
              <a:t>A Quick summary</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15</a:t>
            </a:fld>
            <a:endParaRPr lang="en-US"/>
          </a:p>
        </p:txBody>
      </p:sp>
    </p:spTree>
    <p:extLst>
      <p:ext uri="{BB962C8B-B14F-4D97-AF65-F5344CB8AC3E}">
        <p14:creationId xmlns:p14="http://schemas.microsoft.com/office/powerpoint/2010/main" val="33187731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p:txBody>
          <a:bodyPr/>
          <a:lstStyle/>
          <a:p>
            <a:r>
              <a:rPr lang="en-US"/>
              <a:t>references</a:t>
            </a:r>
          </a:p>
        </p:txBody>
      </p:sp>
      <p:sp>
        <p:nvSpPr>
          <p:cNvPr id="2" name="Footer Placeholder 1">
            <a:extLst>
              <a:ext uri="{FF2B5EF4-FFF2-40B4-BE49-F238E27FC236}">
                <a16:creationId xmlns:a16="http://schemas.microsoft.com/office/drawing/2014/main" id="{EB4325A5-D39C-C1D3-2E04-F741DCBB2B59}"/>
              </a:ext>
            </a:extLst>
          </p:cNvPr>
          <p:cNvSpPr>
            <a:spLocks noGrp="1"/>
          </p:cNvSpPr>
          <p:nvPr>
            <p:ph type="ftr" sz="quarter" idx="10"/>
          </p:nvPr>
        </p:nvSpPr>
        <p:spPr/>
        <p:txBody>
          <a:bodyPr/>
          <a:lstStyle/>
          <a:p>
            <a:r>
              <a:rPr lang="en-US"/>
              <a:t>references</a:t>
            </a:r>
          </a:p>
        </p:txBody>
      </p:sp>
      <p:sp>
        <p:nvSpPr>
          <p:cNvPr id="5" name="Slide Number Placeholder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a:lstStyle/>
          <a:p>
            <a:fld id="{09A01C0A-2BB6-49E7-91A3-DCB9F9F59583}" type="slidenum">
              <a:rPr lang="en-US" smtClean="0"/>
              <a:pPr/>
              <a:t>16</a:t>
            </a:fld>
            <a:endParaRPr lang="en-US"/>
          </a:p>
        </p:txBody>
      </p:sp>
      <p:sp>
        <p:nvSpPr>
          <p:cNvPr id="3" name="TextBox 2">
            <a:extLst>
              <a:ext uri="{FF2B5EF4-FFF2-40B4-BE49-F238E27FC236}">
                <a16:creationId xmlns:a16="http://schemas.microsoft.com/office/drawing/2014/main" id="{A89800B1-5F3F-ACBB-BA76-4F05470B73A6}"/>
              </a:ext>
            </a:extLst>
          </p:cNvPr>
          <p:cNvSpPr txBox="1"/>
          <p:nvPr/>
        </p:nvSpPr>
        <p:spPr>
          <a:xfrm>
            <a:off x="848139" y="1861931"/>
            <a:ext cx="464488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r>
              <a:rPr lang="en-US" sz="1200">
                <a:latin typeface="Times New Roman"/>
                <a:cs typeface="Times New Roman"/>
              </a:rPr>
              <a:t>Cobb, C. G. (2015a). </a:t>
            </a:r>
            <a:r>
              <a:rPr lang="en-US" sz="1200" i="1">
                <a:latin typeface="Times New Roman"/>
                <a:cs typeface="Times New Roman"/>
              </a:rPr>
              <a:t>The Project Manager’s Guide to Mastering Agile: Principles and Practices for an Adaptive Approach</a:t>
            </a:r>
            <a:r>
              <a:rPr lang="en-US" sz="1200">
                <a:latin typeface="Times New Roman"/>
                <a:cs typeface="Times New Roman"/>
              </a:rPr>
              <a:t>. John Wiley &amp; Sons.</a:t>
            </a:r>
            <a:endParaRPr lang="en-US"/>
          </a:p>
        </p:txBody>
      </p:sp>
      <p:sp>
        <p:nvSpPr>
          <p:cNvPr id="4" name="TextBox 3">
            <a:extLst>
              <a:ext uri="{FF2B5EF4-FFF2-40B4-BE49-F238E27FC236}">
                <a16:creationId xmlns:a16="http://schemas.microsoft.com/office/drawing/2014/main" id="{7BA22787-E6DF-C624-6618-A454BF0918E1}"/>
              </a:ext>
            </a:extLst>
          </p:cNvPr>
          <p:cNvSpPr txBox="1"/>
          <p:nvPr/>
        </p:nvSpPr>
        <p:spPr>
          <a:xfrm>
            <a:off x="848139" y="2782957"/>
            <a:ext cx="464488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r>
              <a:rPr lang="en-US" sz="1200">
                <a:latin typeface="Times New Roman"/>
                <a:cs typeface="Times New Roman"/>
              </a:rPr>
              <a:t>Schwaber, K., &amp; Sutherland, J. (2020). </a:t>
            </a:r>
            <a:r>
              <a:rPr lang="en-US" sz="1200" i="1">
                <a:latin typeface="Times New Roman"/>
                <a:cs typeface="Times New Roman"/>
              </a:rPr>
              <a:t>The Scrum Guide: The Definitive Guide to Scrum: The Rules of the Game</a:t>
            </a:r>
            <a:r>
              <a:rPr lang="en-US" sz="1200">
                <a:latin typeface="Times New Roman"/>
                <a:cs typeface="Times New Roman"/>
              </a:rPr>
              <a:t> [Pdf]. ScrumGuides.org.</a:t>
            </a:r>
            <a:endParaRPr lang="en-US"/>
          </a:p>
        </p:txBody>
      </p:sp>
    </p:spTree>
    <p:extLst>
      <p:ext uri="{BB962C8B-B14F-4D97-AF65-F5344CB8AC3E}">
        <p14:creationId xmlns:p14="http://schemas.microsoft.com/office/powerpoint/2010/main" val="42784012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p:txBody>
          <a:bodyPr/>
          <a:lstStyle/>
          <a:p>
            <a:r>
              <a:rPr lang="en-US"/>
              <a:t>THANK YOU</a:t>
            </a:r>
          </a:p>
        </p:txBody>
      </p:sp>
      <p:sp>
        <p:nvSpPr>
          <p:cNvPr id="15" name="Text Placeholder 14">
            <a:extLst>
              <a:ext uri="{FF2B5EF4-FFF2-40B4-BE49-F238E27FC236}">
                <a16:creationId xmlns:a16="http://schemas.microsoft.com/office/drawing/2014/main" id="{791AF693-3675-52A5-9E8E-C071048A1A4D}"/>
              </a:ext>
            </a:extLst>
          </p:cNvPr>
          <p:cNvSpPr>
            <a:spLocks noGrp="1"/>
          </p:cNvSpPr>
          <p:nvPr>
            <p:ph type="body" idx="1"/>
          </p:nvPr>
        </p:nvSpPr>
        <p:spPr>
          <a:xfrm>
            <a:off x="1907196" y="3782967"/>
            <a:ext cx="5444517" cy="2116900"/>
          </a:xfrm>
        </p:spPr>
        <p:txBody>
          <a:bodyPr/>
          <a:lstStyle/>
          <a:p>
            <a:r>
              <a:rPr lang="en-US" b="1">
                <a:ea typeface="+mn-lt"/>
                <a:cs typeface="+mn-lt"/>
              </a:rPr>
              <a:t>CS-250</a:t>
            </a:r>
            <a:endParaRPr lang="en-US" b="1"/>
          </a:p>
          <a:p>
            <a:r>
              <a:rPr lang="en-US" b="1"/>
              <a:t>Alexander Flood </a:t>
            </a:r>
          </a:p>
          <a:p>
            <a:r>
              <a:rPr lang="en-US" b="1"/>
              <a:t>Professor Judy Mason</a:t>
            </a:r>
          </a:p>
          <a:p>
            <a:r>
              <a:rPr lang="en-US" b="1"/>
              <a:t>15 October 2023</a:t>
            </a:r>
          </a:p>
          <a:p>
            <a:endParaRPr lang="en-US"/>
          </a:p>
        </p:txBody>
      </p:sp>
      <p:sp>
        <p:nvSpPr>
          <p:cNvPr id="3" name="Footer Placeholder 2">
            <a:extLst>
              <a:ext uri="{FF2B5EF4-FFF2-40B4-BE49-F238E27FC236}">
                <a16:creationId xmlns:a16="http://schemas.microsoft.com/office/drawing/2014/main" id="{30B35086-0CC9-27F6-6E0B-D4F2AD6181E0}"/>
              </a:ext>
            </a:extLst>
          </p:cNvPr>
          <p:cNvSpPr>
            <a:spLocks noGrp="1"/>
          </p:cNvSpPr>
          <p:nvPr>
            <p:ph type="ftr" sz="quarter" idx="10"/>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CC8A5661-D5F1-FE42-FC42-CC2D27E7AA8D}"/>
              </a:ext>
            </a:extLst>
          </p:cNvPr>
          <p:cNvSpPr>
            <a:spLocks noGrp="1"/>
          </p:cNvSpPr>
          <p:nvPr>
            <p:ph type="sldNum" sz="quarter" idx="11"/>
          </p:nvPr>
        </p:nvSpPr>
        <p:spPr/>
        <p:txBody>
          <a:bodyPr/>
          <a:lstStyle/>
          <a:p>
            <a:fld id="{09A01C0A-2BB6-49E7-91A3-DCB9F9F59583}" type="slidenum">
              <a:rPr lang="en-US" smtClean="0"/>
              <a:pPr/>
              <a:t>17</a:t>
            </a:fld>
            <a:endParaRPr lang="en-US"/>
          </a:p>
        </p:txBody>
      </p:sp>
    </p:spTree>
    <p:extLst>
      <p:ext uri="{BB962C8B-B14F-4D97-AF65-F5344CB8AC3E}">
        <p14:creationId xmlns:p14="http://schemas.microsoft.com/office/powerpoint/2010/main" val="1023783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p:txBody>
          <a:bodyPr/>
          <a:lstStyle/>
          <a:p>
            <a:r>
              <a:rPr lang="en-US">
                <a:solidFill>
                  <a:schemeClr val="bg1"/>
                </a:solidFill>
              </a:rPr>
              <a:t>What's</a:t>
            </a:r>
            <a:br>
              <a:rPr lang="en-US"/>
            </a:br>
            <a:r>
              <a:rPr lang="en-US">
                <a:solidFill>
                  <a:schemeClr val="bg1"/>
                </a:solidFill>
              </a:rPr>
              <a:t>The Deal?</a:t>
            </a: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6618134" y="883111"/>
            <a:ext cx="4735666" cy="5095518"/>
          </a:xfrm>
        </p:spPr>
        <p:txBody>
          <a:bodyPr vert="horz" lIns="0" tIns="0" rIns="0" bIns="0" rtlCol="0" anchor="t">
            <a:noAutofit/>
          </a:bodyPr>
          <a:lstStyle/>
          <a:p>
            <a:r>
              <a:rPr lang="en-US" sz="1600" b="1"/>
              <a:t>THE SITUATION</a:t>
            </a:r>
            <a:endParaRPr lang="en-US"/>
          </a:p>
          <a:p>
            <a:r>
              <a:rPr lang="en-US" sz="1600"/>
              <a:t>Users are increasingly seeking feature-rich applications, demanding our team adapt to every changing expectations.</a:t>
            </a:r>
            <a:endParaRPr lang="en-US"/>
          </a:p>
          <a:p>
            <a:r>
              <a:rPr lang="en-US" sz="1600"/>
              <a:t>Our traditional Waterfall approach is beginning to fall short of delivering the experience our users expect.</a:t>
            </a:r>
          </a:p>
          <a:p>
            <a:endParaRPr lang="en-US" sz="1600"/>
          </a:p>
          <a:p>
            <a:r>
              <a:rPr lang="en-US" sz="1600" b="1"/>
              <a:t>THE SOLUTION</a:t>
            </a:r>
          </a:p>
          <a:p>
            <a:r>
              <a:rPr lang="en-US" sz="1600"/>
              <a:t>A new approach to project management that integrates stakeholder feedback to drive rapid, iterative development.</a:t>
            </a:r>
            <a:endParaRPr lang="en-US" sz="1600" b="1"/>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a:xfrm rot="16200000">
            <a:off x="9382587" y="3481656"/>
            <a:ext cx="5234779" cy="384048"/>
          </a:xfrm>
          <a:noFill/>
        </p:spPr>
        <p:txBody>
          <a:bodyPr vert="horz" lIns="210312" tIns="45720" rIns="91440" bIns="45720" rtlCol="0" anchor="ctr"/>
          <a:lstStyle/>
          <a:p>
            <a:r>
              <a:rPr lang="en-US"/>
              <a:t>A Quick summary</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2</a:t>
            </a:fld>
            <a:endParaRPr lang="en-US"/>
          </a:p>
        </p:txBody>
      </p:sp>
    </p:spTree>
    <p:extLst>
      <p:ext uri="{BB962C8B-B14F-4D97-AF65-F5344CB8AC3E}">
        <p14:creationId xmlns:p14="http://schemas.microsoft.com/office/powerpoint/2010/main" val="612500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5634162" y="-562620"/>
            <a:ext cx="6034216" cy="1439604"/>
          </a:xfrm>
        </p:spPr>
        <p:txBody>
          <a:bodyPr/>
          <a:lstStyle/>
          <a:p>
            <a:r>
              <a:rPr lang="en-US"/>
              <a:t>Agile/Scrum</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a:xfrm rot="16200000">
            <a:off x="8849187" y="2953511"/>
            <a:ext cx="6291068" cy="384048"/>
          </a:xfrm>
        </p:spPr>
        <p:txBody>
          <a:bodyPr/>
          <a:lstStyle/>
          <a:p>
            <a:r>
              <a:rPr lang="en-US"/>
              <a:t>The scrum agile storm</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3</a:t>
            </a:fld>
            <a:endParaRPr lang="en-US"/>
          </a:p>
        </p:txBody>
      </p:sp>
      <p:sp>
        <p:nvSpPr>
          <p:cNvPr id="6" name="TextBox 5">
            <a:extLst>
              <a:ext uri="{FF2B5EF4-FFF2-40B4-BE49-F238E27FC236}">
                <a16:creationId xmlns:a16="http://schemas.microsoft.com/office/drawing/2014/main" id="{563A1E94-8C8F-D194-C648-B6218EA122E9}"/>
              </a:ext>
            </a:extLst>
          </p:cNvPr>
          <p:cNvSpPr txBox="1"/>
          <p:nvPr/>
        </p:nvSpPr>
        <p:spPr>
          <a:xfrm>
            <a:off x="5523185" y="917027"/>
            <a:ext cx="5938343"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The Agile methodology, particularly the Scrum framework, is utilized for its iterative and flexible approach to project management. Stakeholders are elevated to activate participants where their continuous feedback is used to drive development.</a:t>
            </a:r>
          </a:p>
          <a:p>
            <a:endParaRPr lang="en-US" sz="1600"/>
          </a:p>
          <a:p>
            <a:r>
              <a:rPr lang="en-US" sz="1600"/>
              <a:t>This Scrum-Agile methodology has taken the world by storm and can be found in many companies and industries. </a:t>
            </a:r>
          </a:p>
          <a:p>
            <a:endParaRPr lang="en-US" sz="1600"/>
          </a:p>
          <a:p>
            <a:r>
              <a:rPr lang="en-US" sz="1600"/>
              <a:t>According to </a:t>
            </a:r>
            <a:r>
              <a:rPr lang="en-US" sz="1600">
                <a:ea typeface="+mn-lt"/>
                <a:cs typeface="+mn-lt"/>
              </a:rPr>
              <a:t>The Project Managers Guide to Mastering Agile,</a:t>
            </a:r>
            <a:r>
              <a:rPr lang="en-US" sz="1600"/>
              <a:t> "Scrum has become rapidly accepted as the most widely used agile methodology in the United States and its usage is rapidly expanding in other areas of the world as well. It provides a good general foundation that can be adapted to fit a very broad range of projects </a:t>
            </a:r>
            <a:r>
              <a:rPr lang="en-US" sz="1600">
                <a:ea typeface="+mn-lt"/>
                <a:cs typeface="+mn-lt"/>
              </a:rPr>
              <a:t>(Cobb, 2015b, p. 33).</a:t>
            </a:r>
            <a:r>
              <a:rPr lang="en-US" sz="1600"/>
              <a:t>"</a:t>
            </a:r>
            <a:endParaRPr lang="en-US" sz="1600">
              <a:ea typeface="+mn-lt"/>
              <a:cs typeface="+mn-lt"/>
            </a:endParaRPr>
          </a:p>
          <a:p>
            <a:endParaRPr lang="en-US" sz="1600"/>
          </a:p>
          <a:p>
            <a:r>
              <a:rPr lang="en-US" sz="1600"/>
              <a:t>Implementation of our own Scrum-Agile framework to build and organize our teams around will not only align our practices with current trends, but it also ensures our projects will remain modern, competitive, and aligned with our client's expectations.</a:t>
            </a:r>
          </a:p>
        </p:txBody>
      </p:sp>
    </p:spTree>
    <p:extLst>
      <p:ext uri="{BB962C8B-B14F-4D97-AF65-F5344CB8AC3E}">
        <p14:creationId xmlns:p14="http://schemas.microsoft.com/office/powerpoint/2010/main" val="2521615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84E2-4C7E-D7E0-9603-A0CE74BC7667}"/>
              </a:ext>
            </a:extLst>
          </p:cNvPr>
          <p:cNvSpPr>
            <a:spLocks noGrp="1"/>
          </p:cNvSpPr>
          <p:nvPr>
            <p:ph type="title"/>
          </p:nvPr>
        </p:nvSpPr>
        <p:spPr>
          <a:xfrm>
            <a:off x="5387570" y="-894211"/>
            <a:ext cx="5058147" cy="2774361"/>
          </a:xfrm>
        </p:spPr>
        <p:txBody>
          <a:bodyPr/>
          <a:lstStyle/>
          <a:p>
            <a:r>
              <a:rPr lang="en-US"/>
              <a:t>Meet the team</a:t>
            </a:r>
          </a:p>
        </p:txBody>
      </p:sp>
      <p:pic>
        <p:nvPicPr>
          <p:cNvPr id="9" name="Picture Placeholder 11" descr="A group of men on scaffolding&#10;&#10;Description automatically generated">
            <a:extLst>
              <a:ext uri="{FF2B5EF4-FFF2-40B4-BE49-F238E27FC236}">
                <a16:creationId xmlns:a16="http://schemas.microsoft.com/office/drawing/2014/main" id="{F1C48F23-8E0F-4719-8886-4A20421AABED}"/>
              </a:ext>
            </a:extLst>
          </p:cNvPr>
          <p:cNvPicPr>
            <a:picLocks noGrp="1" noChangeAspect="1"/>
          </p:cNvPicPr>
          <p:nvPr>
            <p:ph type="pic" sz="quarter" idx="10"/>
          </p:nvPr>
        </p:nvPicPr>
        <p:blipFill rotWithShape="1">
          <a:blip r:embed="rId3"/>
          <a:srcRect/>
          <a:stretch/>
        </p:blipFill>
        <p:spPr>
          <a:xfrm>
            <a:off x="878796" y="951635"/>
            <a:ext cx="4272440" cy="5549899"/>
          </a:xfrm>
          <a:blipFill dpi="0" rotWithShape="1">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sp>
        <p:nvSpPr>
          <p:cNvPr id="21" name="Content Placeholder 20">
            <a:extLst>
              <a:ext uri="{FF2B5EF4-FFF2-40B4-BE49-F238E27FC236}">
                <a16:creationId xmlns:a16="http://schemas.microsoft.com/office/drawing/2014/main" id="{A50CB90F-9D48-F8DD-961F-C3F1AE2B2D3D}"/>
              </a:ext>
            </a:extLst>
          </p:cNvPr>
          <p:cNvSpPr>
            <a:spLocks noGrp="1"/>
          </p:cNvSpPr>
          <p:nvPr>
            <p:ph idx="1"/>
          </p:nvPr>
        </p:nvSpPr>
        <p:spPr>
          <a:xfrm>
            <a:off x="5387569" y="4675910"/>
            <a:ext cx="4834517" cy="2774361"/>
          </a:xfrm>
        </p:spPr>
        <p:txBody>
          <a:bodyPr vert="horz" lIns="0" tIns="0" rIns="0" bIns="0" rtlCol="0" anchor="t">
            <a:noAutofit/>
          </a:bodyPr>
          <a:lstStyle/>
          <a:p>
            <a:r>
              <a:rPr lang="en-US" sz="1100" b="1">
                <a:solidFill>
                  <a:srgbClr val="444A4D"/>
                </a:solidFill>
              </a:rPr>
              <a:t>Product Owner</a:t>
            </a:r>
          </a:p>
          <a:p>
            <a:r>
              <a:rPr lang="en-US" sz="1100" b="1" err="1">
                <a:solidFill>
                  <a:srgbClr val="444A4D"/>
                </a:solidFill>
              </a:rPr>
              <a:t>SCrum</a:t>
            </a:r>
            <a:r>
              <a:rPr lang="en-US" sz="1100" b="1">
                <a:solidFill>
                  <a:srgbClr val="444A4D"/>
                </a:solidFill>
              </a:rPr>
              <a:t> master</a:t>
            </a:r>
          </a:p>
          <a:p>
            <a:r>
              <a:rPr lang="en-US" sz="1100" b="1">
                <a:solidFill>
                  <a:srgbClr val="444A4D"/>
                </a:solidFill>
              </a:rPr>
              <a:t>Developer</a:t>
            </a:r>
          </a:p>
          <a:p>
            <a:r>
              <a:rPr lang="en-US" sz="1100" b="1">
                <a:solidFill>
                  <a:srgbClr val="444A4D"/>
                </a:solidFill>
              </a:rPr>
              <a:t>Tester</a:t>
            </a:r>
          </a:p>
          <a:p>
            <a:endParaRPr lang="en-US" sz="1100"/>
          </a:p>
          <a:p>
            <a:endParaRPr lang="en-US" sz="1100"/>
          </a:p>
        </p:txBody>
      </p:sp>
      <p:sp>
        <p:nvSpPr>
          <p:cNvPr id="14" name="Rectangle 13">
            <a:extLst>
              <a:ext uri="{FF2B5EF4-FFF2-40B4-BE49-F238E27FC236}">
                <a16:creationId xmlns:a16="http://schemas.microsoft.com/office/drawing/2014/main" id="{0D15BEAD-012C-AF1F-9EBB-243A511C902E}"/>
              </a:ext>
              <a:ext uri="{C183D7F6-B498-43B3-948B-1728B52AA6E4}">
                <adec:decorative xmlns:adec="http://schemas.microsoft.com/office/drawing/2017/decorative" val="1"/>
              </a:ext>
            </a:extLst>
          </p:cNvPr>
          <p:cNvSpPr/>
          <p:nvPr/>
        </p:nvSpPr>
        <p:spPr>
          <a:xfrm>
            <a:off x="311737" y="646876"/>
            <a:ext cx="1898374" cy="1328151"/>
          </a:xfrm>
          <a:prstGeom prst="rect">
            <a:avLst/>
          </a:prstGeom>
          <a:solidFill>
            <a:schemeClr val="accent1">
              <a:alpha val="87843"/>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1"/>
              </a:solidFill>
            </a:endParaRPr>
          </a:p>
        </p:txBody>
      </p:sp>
      <p:sp>
        <p:nvSpPr>
          <p:cNvPr id="16" name="Rectangle 15">
            <a:extLst>
              <a:ext uri="{FF2B5EF4-FFF2-40B4-BE49-F238E27FC236}">
                <a16:creationId xmlns:a16="http://schemas.microsoft.com/office/drawing/2014/main" id="{2D578531-1E9F-3E5A-7A85-E9CA9A5C7312}"/>
              </a:ext>
              <a:ext uri="{C183D7F6-B498-43B3-948B-1728B52AA6E4}">
                <adec:decorative xmlns:adec="http://schemas.microsoft.com/office/drawing/2017/decorative" val="1"/>
              </a:ext>
            </a:extLst>
          </p:cNvPr>
          <p:cNvSpPr/>
          <p:nvPr/>
        </p:nvSpPr>
        <p:spPr>
          <a:xfrm>
            <a:off x="4732355" y="2901880"/>
            <a:ext cx="251791" cy="2071501"/>
          </a:xfrm>
          <a:prstGeom prst="rect">
            <a:avLst/>
          </a:prstGeom>
          <a:solidFill>
            <a:schemeClr val="accent1">
              <a:alpha val="76078"/>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1"/>
              </a:solidFill>
            </a:endParaRPr>
          </a:p>
        </p:txBody>
      </p:sp>
      <p:sp>
        <p:nvSpPr>
          <p:cNvPr id="10" name="TextBox 9">
            <a:extLst>
              <a:ext uri="{FF2B5EF4-FFF2-40B4-BE49-F238E27FC236}">
                <a16:creationId xmlns:a16="http://schemas.microsoft.com/office/drawing/2014/main" id="{23D755D7-E0A3-ED05-0C8C-867D31214D9E}"/>
              </a:ext>
            </a:extLst>
          </p:cNvPr>
          <p:cNvSpPr txBox="1"/>
          <p:nvPr/>
        </p:nvSpPr>
        <p:spPr>
          <a:xfrm>
            <a:off x="5306480" y="1880051"/>
            <a:ext cx="5520491"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Scrum team is a collaborative unit. All members are equal and open communication is paramount to success.</a:t>
            </a:r>
          </a:p>
          <a:p>
            <a:endParaRPr lang="en-US"/>
          </a:p>
          <a:p>
            <a:r>
              <a:rPr lang="en-US"/>
              <a:t>While we will see each role holds different responsibilities, each one plays active part in product development.</a:t>
            </a:r>
          </a:p>
          <a:p>
            <a:endParaRPr lang="en-US"/>
          </a:p>
        </p:txBody>
      </p:sp>
      <p:sp>
        <p:nvSpPr>
          <p:cNvPr id="11" name="TextBox 10">
            <a:extLst>
              <a:ext uri="{FF2B5EF4-FFF2-40B4-BE49-F238E27FC236}">
                <a16:creationId xmlns:a16="http://schemas.microsoft.com/office/drawing/2014/main" id="{4D1B4783-F98C-2E2A-5C63-0D301EB56436}"/>
              </a:ext>
            </a:extLst>
          </p:cNvPr>
          <p:cNvSpPr txBox="1"/>
          <p:nvPr/>
        </p:nvSpPr>
        <p:spPr>
          <a:xfrm>
            <a:off x="5301225" y="4307653"/>
            <a:ext cx="55204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accent1">
                    <a:lumMod val="75000"/>
                  </a:schemeClr>
                </a:solidFill>
              </a:rPr>
              <a:t>The Team Roles</a:t>
            </a:r>
          </a:p>
        </p:txBody>
      </p:sp>
      <p:sp>
        <p:nvSpPr>
          <p:cNvPr id="7" name="Rectangle 6">
            <a:extLst>
              <a:ext uri="{FF2B5EF4-FFF2-40B4-BE49-F238E27FC236}">
                <a16:creationId xmlns:a16="http://schemas.microsoft.com/office/drawing/2014/main" id="{3B3FBB35-4385-DC14-CE1D-5AF36BFEF13C}"/>
              </a:ext>
            </a:extLst>
          </p:cNvPr>
          <p:cNvSpPr/>
          <p:nvPr/>
        </p:nvSpPr>
        <p:spPr>
          <a:xfrm>
            <a:off x="11832021" y="-2627"/>
            <a:ext cx="388880" cy="686325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ooter Placeholder 6">
            <a:extLst>
              <a:ext uri="{FF2B5EF4-FFF2-40B4-BE49-F238E27FC236}">
                <a16:creationId xmlns:a16="http://schemas.microsoft.com/office/drawing/2014/main" id="{87A698D4-821D-442C-508F-B23DFD3BE235}"/>
              </a:ext>
            </a:extLst>
          </p:cNvPr>
          <p:cNvSpPr txBox="1">
            <a:spLocks/>
          </p:cNvSpPr>
          <p:nvPr/>
        </p:nvSpPr>
        <p:spPr>
          <a:xfrm rot="16200000">
            <a:off x="9871317" y="3975642"/>
            <a:ext cx="4236296" cy="384048"/>
          </a:xfrm>
          <a:prstGeom prst="rect">
            <a:avLst/>
          </a:prstGeom>
          <a:noFill/>
        </p:spPr>
        <p:txBody>
          <a:bodyPr vert="horz" lIns="210312" tIns="45720" rIns="91440" bIns="45720" rtlCol="0" anchor="ct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cap="all" spc="300">
                <a:solidFill>
                  <a:schemeClr val="bg1"/>
                </a:solidFill>
                <a:latin typeface="+mj-lt"/>
              </a:rPr>
              <a:t>The SCRUM TEAM</a:t>
            </a:r>
          </a:p>
        </p:txBody>
      </p:sp>
      <p:sp>
        <p:nvSpPr>
          <p:cNvPr id="23" name="Slide Number Placeholder 7">
            <a:extLst>
              <a:ext uri="{FF2B5EF4-FFF2-40B4-BE49-F238E27FC236}">
                <a16:creationId xmlns:a16="http://schemas.microsoft.com/office/drawing/2014/main" id="{32239D05-E876-8966-F9AB-6E5CCACF9995}"/>
              </a:ext>
            </a:extLst>
          </p:cNvPr>
          <p:cNvSpPr txBox="1">
            <a:spLocks/>
          </p:cNvSpPr>
          <p:nvPr/>
        </p:nvSpPr>
        <p:spPr>
          <a:xfrm rot="16200000">
            <a:off x="11742788" y="6377253"/>
            <a:ext cx="566928" cy="384048"/>
          </a:xfrm>
          <a:prstGeom prst="rect">
            <a:avLst/>
          </a:prstGeom>
        </p:spPr>
        <p:txBody>
          <a:bodyPr vert="horz" lIns="91440" tIns="45720" rIns="91440" bIns="4572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9A01C0A-2BB6-49E7-91A3-DCB9F9F59583}" type="slidenum">
              <a:rPr lang="en-US" sz="1400">
                <a:solidFill>
                  <a:schemeClr val="bg1"/>
                </a:solidFill>
              </a:rPr>
              <a:pPr algn="ctr"/>
              <a:t>4</a:t>
            </a:fld>
            <a:endParaRPr lang="en-US" sz="1400">
              <a:solidFill>
                <a:schemeClr val="bg1"/>
              </a:solidFill>
            </a:endParaRPr>
          </a:p>
        </p:txBody>
      </p:sp>
    </p:spTree>
    <p:extLst>
      <p:ext uri="{BB962C8B-B14F-4D97-AF65-F5344CB8AC3E}">
        <p14:creationId xmlns:p14="http://schemas.microsoft.com/office/powerpoint/2010/main" val="3171735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a:xfrm>
            <a:off x="810598" y="816665"/>
            <a:ext cx="5744335" cy="979204"/>
          </a:xfrm>
        </p:spPr>
        <p:txBody>
          <a:bodyPr/>
          <a:lstStyle/>
          <a:p>
            <a:r>
              <a:rPr lang="en-US"/>
              <a:t>Product Owner</a:t>
            </a:r>
          </a:p>
        </p:txBody>
      </p:sp>
      <p:pic>
        <p:nvPicPr>
          <p:cNvPr id="14" name="Picture Placeholder 14" descr="White modern architecture">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84" name="Text Placeholder 83">
            <a:extLst>
              <a:ext uri="{FF2B5EF4-FFF2-40B4-BE49-F238E27FC236}">
                <a16:creationId xmlns:a16="http://schemas.microsoft.com/office/drawing/2014/main" id="{F6A0489E-C8E2-CAE5-9FFC-28CC9E086048}"/>
              </a:ext>
            </a:extLst>
          </p:cNvPr>
          <p:cNvSpPr>
            <a:spLocks noGrp="1"/>
          </p:cNvSpPr>
          <p:nvPr>
            <p:ph type="body" sz="quarter" idx="13"/>
          </p:nvPr>
        </p:nvSpPr>
        <p:spPr/>
        <p:txBody>
          <a:bodyPr/>
          <a:lstStyle/>
          <a:p>
            <a:endParaRPr lang="en-US"/>
          </a:p>
        </p:txBody>
      </p:sp>
      <p:sp>
        <p:nvSpPr>
          <p:cNvPr id="85" name="Text Placeholder 84">
            <a:extLst>
              <a:ext uri="{FF2B5EF4-FFF2-40B4-BE49-F238E27FC236}">
                <a16:creationId xmlns:a16="http://schemas.microsoft.com/office/drawing/2014/main" id="{D396BF65-AA7F-3F0F-FE49-EA87C2828209}"/>
              </a:ext>
            </a:extLst>
          </p:cNvPr>
          <p:cNvSpPr>
            <a:spLocks noGrp="1"/>
          </p:cNvSpPr>
          <p:nvPr>
            <p:ph type="body" sz="quarter" idx="14"/>
          </p:nvPr>
        </p:nvSpPr>
        <p:spPr/>
        <p:txBody>
          <a:bodyPr/>
          <a:lstStyle/>
          <a:p>
            <a:endParaRPr lang="en-US"/>
          </a:p>
        </p:txBody>
      </p:sp>
      <p:sp>
        <p:nvSpPr>
          <p:cNvPr id="2" name="Footer Placeholder 1">
            <a:extLst>
              <a:ext uri="{FF2B5EF4-FFF2-40B4-BE49-F238E27FC236}">
                <a16:creationId xmlns:a16="http://schemas.microsoft.com/office/drawing/2014/main" id="{EB4325A5-D39C-C1D3-2E04-F741DCBB2B59}"/>
              </a:ext>
            </a:extLst>
          </p:cNvPr>
          <p:cNvSpPr>
            <a:spLocks noGrp="1"/>
          </p:cNvSpPr>
          <p:nvPr>
            <p:ph type="ftr" sz="quarter" idx="10"/>
          </p:nvPr>
        </p:nvSpPr>
        <p:spPr/>
        <p:txBody>
          <a:bodyPr/>
          <a:lstStyle/>
          <a:p>
            <a:r>
              <a:rPr lang="en-US"/>
              <a:t>Product Owner</a:t>
            </a:r>
          </a:p>
        </p:txBody>
      </p:sp>
      <p:sp>
        <p:nvSpPr>
          <p:cNvPr id="5" name="Slide Number Placeholder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a:lstStyle/>
          <a:p>
            <a:fld id="{09A01C0A-2BB6-49E7-91A3-DCB9F9F59583}" type="slidenum">
              <a:rPr lang="en-US" smtClean="0"/>
              <a:pPr/>
              <a:t>5</a:t>
            </a:fld>
            <a:endParaRPr lang="en-US"/>
          </a:p>
        </p:txBody>
      </p:sp>
      <p:sp>
        <p:nvSpPr>
          <p:cNvPr id="8" name="TextBox 7">
            <a:extLst>
              <a:ext uri="{FF2B5EF4-FFF2-40B4-BE49-F238E27FC236}">
                <a16:creationId xmlns:a16="http://schemas.microsoft.com/office/drawing/2014/main" id="{D8FDD4FF-11CD-5667-E4F1-A01130AB0ADD}"/>
              </a:ext>
            </a:extLst>
          </p:cNvPr>
          <p:cNvSpPr txBox="1"/>
          <p:nvPr/>
        </p:nvSpPr>
        <p:spPr>
          <a:xfrm>
            <a:off x="1143000" y="2025868"/>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9" name="TextBox 8">
            <a:extLst>
              <a:ext uri="{FF2B5EF4-FFF2-40B4-BE49-F238E27FC236}">
                <a16:creationId xmlns:a16="http://schemas.microsoft.com/office/drawing/2014/main" id="{2CCA5714-BD7F-80B5-FFD5-BA05FE6F8A53}"/>
              </a:ext>
            </a:extLst>
          </p:cNvPr>
          <p:cNvSpPr txBox="1"/>
          <p:nvPr/>
        </p:nvSpPr>
        <p:spPr>
          <a:xfrm>
            <a:off x="806668" y="1347952"/>
            <a:ext cx="5502165"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The product owner helps bridge the gap between what a client expects and what a team delivers. They translate a client's vision into user stories assigns them to a backlog with a given priority.</a:t>
            </a:r>
          </a:p>
          <a:p>
            <a:endParaRPr lang="en-US" sz="1400"/>
          </a:p>
          <a:p>
            <a:r>
              <a:rPr lang="en-US" sz="1400"/>
              <a:t>According to [], "The Product Owner represents the business sponsor, is a decision maker for the project, provides direction to the team on what will be built, and prioritizes the work to be done."</a:t>
            </a:r>
          </a:p>
          <a:p>
            <a:endParaRPr lang="en-US" sz="1400"/>
          </a:p>
          <a:p>
            <a:r>
              <a:rPr lang="en-US" sz="1400"/>
              <a:t>While the precise responsibilities of a Product Owner will vary from team to team, you can generally find their responsibilities often translating client needs into actionable pieces of work and prioritizing their importance for the team.</a:t>
            </a:r>
          </a:p>
          <a:p>
            <a:endParaRPr lang="en-US" sz="1400"/>
          </a:p>
          <a:p>
            <a:r>
              <a:rPr lang="en-US" sz="1400"/>
              <a:t>In their Scrum Guide, Schwaber and Sutherland (2020, p. 6) give a few common responsibilities a Product Owners often hold:</a:t>
            </a:r>
          </a:p>
          <a:p>
            <a:endParaRPr lang="en-US" sz="1400" b="1"/>
          </a:p>
          <a:p>
            <a:r>
              <a:rPr lang="en-US" sz="1400" b="1"/>
              <a:t>Ordering the items in the Product Backlog.</a:t>
            </a:r>
          </a:p>
          <a:p>
            <a:endParaRPr lang="en-US" sz="1400" b="1"/>
          </a:p>
          <a:p>
            <a:r>
              <a:rPr lang="en-US" sz="1400" b="1"/>
              <a:t>Optimizing the value of the work the Development team performs.</a:t>
            </a:r>
          </a:p>
          <a:p>
            <a:endParaRPr lang="en-US" sz="1400" b="1"/>
          </a:p>
          <a:p>
            <a:r>
              <a:rPr lang="en-US" sz="1400" b="1"/>
              <a:t>Ensuring the Development team understand the items in the Product backlog to the level needed.</a:t>
            </a:r>
          </a:p>
        </p:txBody>
      </p:sp>
    </p:spTree>
    <p:extLst>
      <p:ext uri="{BB962C8B-B14F-4D97-AF65-F5344CB8AC3E}">
        <p14:creationId xmlns:p14="http://schemas.microsoft.com/office/powerpoint/2010/main" val="1177920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a:xfrm>
            <a:off x="810598" y="816665"/>
            <a:ext cx="5744335" cy="979204"/>
          </a:xfrm>
        </p:spPr>
        <p:txBody>
          <a:bodyPr/>
          <a:lstStyle/>
          <a:p>
            <a:r>
              <a:rPr lang="en-US"/>
              <a:t>SCRUM master</a:t>
            </a:r>
          </a:p>
        </p:txBody>
      </p:sp>
      <p:pic>
        <p:nvPicPr>
          <p:cNvPr id="14" name="Picture Placeholder 14" descr="White modern architecture">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84" name="Text Placeholder 83">
            <a:extLst>
              <a:ext uri="{FF2B5EF4-FFF2-40B4-BE49-F238E27FC236}">
                <a16:creationId xmlns:a16="http://schemas.microsoft.com/office/drawing/2014/main" id="{F6A0489E-C8E2-CAE5-9FFC-28CC9E086048}"/>
              </a:ext>
            </a:extLst>
          </p:cNvPr>
          <p:cNvSpPr>
            <a:spLocks noGrp="1"/>
          </p:cNvSpPr>
          <p:nvPr>
            <p:ph type="body" sz="quarter" idx="13"/>
          </p:nvPr>
        </p:nvSpPr>
        <p:spPr/>
        <p:txBody>
          <a:bodyPr/>
          <a:lstStyle/>
          <a:p>
            <a:endParaRPr lang="en-US"/>
          </a:p>
        </p:txBody>
      </p:sp>
      <p:sp>
        <p:nvSpPr>
          <p:cNvPr id="85" name="Text Placeholder 84">
            <a:extLst>
              <a:ext uri="{FF2B5EF4-FFF2-40B4-BE49-F238E27FC236}">
                <a16:creationId xmlns:a16="http://schemas.microsoft.com/office/drawing/2014/main" id="{D396BF65-AA7F-3F0F-FE49-EA87C2828209}"/>
              </a:ext>
            </a:extLst>
          </p:cNvPr>
          <p:cNvSpPr>
            <a:spLocks noGrp="1"/>
          </p:cNvSpPr>
          <p:nvPr>
            <p:ph type="body" sz="quarter" idx="14"/>
          </p:nvPr>
        </p:nvSpPr>
        <p:spPr/>
        <p:txBody>
          <a:bodyPr/>
          <a:lstStyle/>
          <a:p>
            <a:endParaRPr lang="en-US"/>
          </a:p>
        </p:txBody>
      </p:sp>
      <p:sp>
        <p:nvSpPr>
          <p:cNvPr id="2" name="Footer Placeholder 1">
            <a:extLst>
              <a:ext uri="{FF2B5EF4-FFF2-40B4-BE49-F238E27FC236}">
                <a16:creationId xmlns:a16="http://schemas.microsoft.com/office/drawing/2014/main" id="{EB4325A5-D39C-C1D3-2E04-F741DCBB2B59}"/>
              </a:ext>
            </a:extLst>
          </p:cNvPr>
          <p:cNvSpPr>
            <a:spLocks noGrp="1"/>
          </p:cNvSpPr>
          <p:nvPr>
            <p:ph type="ftr" sz="quarter" idx="10"/>
          </p:nvPr>
        </p:nvSpPr>
        <p:spPr/>
        <p:txBody>
          <a:bodyPr/>
          <a:lstStyle/>
          <a:p>
            <a:r>
              <a:rPr lang="en-US"/>
              <a:t>Scrum master</a:t>
            </a:r>
          </a:p>
        </p:txBody>
      </p:sp>
      <p:sp>
        <p:nvSpPr>
          <p:cNvPr id="5" name="Slide Number Placeholder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a:lstStyle/>
          <a:p>
            <a:fld id="{09A01C0A-2BB6-49E7-91A3-DCB9F9F59583}" type="slidenum">
              <a:rPr lang="en-US" smtClean="0"/>
              <a:pPr/>
              <a:t>6</a:t>
            </a:fld>
            <a:endParaRPr lang="en-US"/>
          </a:p>
        </p:txBody>
      </p:sp>
      <p:sp>
        <p:nvSpPr>
          <p:cNvPr id="8" name="TextBox 7">
            <a:extLst>
              <a:ext uri="{FF2B5EF4-FFF2-40B4-BE49-F238E27FC236}">
                <a16:creationId xmlns:a16="http://schemas.microsoft.com/office/drawing/2014/main" id="{D8FDD4FF-11CD-5667-E4F1-A01130AB0ADD}"/>
              </a:ext>
            </a:extLst>
          </p:cNvPr>
          <p:cNvSpPr txBox="1"/>
          <p:nvPr/>
        </p:nvSpPr>
        <p:spPr>
          <a:xfrm>
            <a:off x="1143000" y="2025868"/>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9" name="TextBox 8">
            <a:extLst>
              <a:ext uri="{FF2B5EF4-FFF2-40B4-BE49-F238E27FC236}">
                <a16:creationId xmlns:a16="http://schemas.microsoft.com/office/drawing/2014/main" id="{2CCA5714-BD7F-80B5-FFD5-BA05FE6F8A53}"/>
              </a:ext>
            </a:extLst>
          </p:cNvPr>
          <p:cNvSpPr txBox="1"/>
          <p:nvPr/>
        </p:nvSpPr>
        <p:spPr>
          <a:xfrm>
            <a:off x="806668" y="1347952"/>
            <a:ext cx="5502165" cy="56938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The Scrum Master, despite the way the name sounds, serves as a team facilitator. Since Scrum teams are self-organizing, as opposed to explicitly delegating who does what, they seek to serve the team and resolve issues.</a:t>
            </a:r>
          </a:p>
          <a:p>
            <a:endParaRPr lang="en-US" sz="1400"/>
          </a:p>
          <a:p>
            <a:r>
              <a:rPr lang="en-US" sz="1400" b="1"/>
              <a:t>According to </a:t>
            </a:r>
            <a:r>
              <a:rPr lang="en-US" sz="1400" b="1">
                <a:ea typeface="+mn-lt"/>
                <a:cs typeface="+mn-lt"/>
              </a:rPr>
              <a:t>The Project Managers Guide to Mastering Agile, G. Cobb writes</a:t>
            </a:r>
            <a:r>
              <a:rPr lang="en-US" sz="1400"/>
              <a:t>, "The Scrum Master is what is known in agile as a servant leader. He/she has the responsibility to facilitate the team. He/she is not expected to provide a significant amount of direction to the team as a project manager would..."</a:t>
            </a:r>
          </a:p>
          <a:p>
            <a:endParaRPr lang="en-US" sz="1400"/>
          </a:p>
          <a:p>
            <a:r>
              <a:rPr lang="en-US" sz="1400"/>
              <a:t>Project Managers transitioning to this role may be used to guiding their team in a more traditional fashion, but you will find Scrum Master responsibilities do not mirror that of a  traditional project managers.</a:t>
            </a:r>
          </a:p>
          <a:p>
            <a:endParaRPr lang="en-US" sz="1400"/>
          </a:p>
          <a:p>
            <a:r>
              <a:rPr lang="en-US" sz="1400"/>
              <a:t>I</a:t>
            </a:r>
            <a:r>
              <a:rPr lang="en-US" sz="1400">
                <a:ea typeface="+mn-lt"/>
                <a:cs typeface="+mn-lt"/>
              </a:rPr>
              <a:t>n their Scrum Guide, Schwaber and Sutherland (2020, p. 6) give a few common responsibilities a Scrum Master may hold:</a:t>
            </a:r>
          </a:p>
          <a:p>
            <a:endParaRPr lang="en-US" sz="1400" b="1"/>
          </a:p>
          <a:p>
            <a:r>
              <a:rPr lang="en-US" sz="1400" b="1"/>
              <a:t>Leading and coaching the organization in Scrum adoption.</a:t>
            </a:r>
          </a:p>
          <a:p>
            <a:endParaRPr lang="en-US" sz="1400" b="1"/>
          </a:p>
          <a:p>
            <a:r>
              <a:rPr lang="en-US" sz="1400" b="1"/>
              <a:t>Planning Scrum implementation within the organization.</a:t>
            </a:r>
          </a:p>
          <a:p>
            <a:endParaRPr lang="en-US" sz="1400" b="1"/>
          </a:p>
          <a:p>
            <a:r>
              <a:rPr lang="en-US" sz="1400" b="1"/>
              <a:t>Helping employees and stakeholders understand and enact Scrum and empirical product development.</a:t>
            </a:r>
            <a:endParaRPr lang="en-US" sz="1400"/>
          </a:p>
          <a:p>
            <a:endParaRPr lang="en-US" sz="1400"/>
          </a:p>
        </p:txBody>
      </p:sp>
    </p:spTree>
    <p:extLst>
      <p:ext uri="{BB962C8B-B14F-4D97-AF65-F5344CB8AC3E}">
        <p14:creationId xmlns:p14="http://schemas.microsoft.com/office/powerpoint/2010/main" val="1851199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a:xfrm>
            <a:off x="810598" y="816665"/>
            <a:ext cx="5744335" cy="979204"/>
          </a:xfrm>
        </p:spPr>
        <p:txBody>
          <a:bodyPr/>
          <a:lstStyle/>
          <a:p>
            <a:r>
              <a:rPr lang="en-US"/>
              <a:t>Developer</a:t>
            </a:r>
          </a:p>
        </p:txBody>
      </p:sp>
      <p:pic>
        <p:nvPicPr>
          <p:cNvPr id="14" name="Picture Placeholder 14" descr="White modern architecture">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84" name="Text Placeholder 83">
            <a:extLst>
              <a:ext uri="{FF2B5EF4-FFF2-40B4-BE49-F238E27FC236}">
                <a16:creationId xmlns:a16="http://schemas.microsoft.com/office/drawing/2014/main" id="{F6A0489E-C8E2-CAE5-9FFC-28CC9E086048}"/>
              </a:ext>
            </a:extLst>
          </p:cNvPr>
          <p:cNvSpPr>
            <a:spLocks noGrp="1"/>
          </p:cNvSpPr>
          <p:nvPr>
            <p:ph type="body" sz="quarter" idx="13"/>
          </p:nvPr>
        </p:nvSpPr>
        <p:spPr/>
        <p:txBody>
          <a:bodyPr/>
          <a:lstStyle/>
          <a:p>
            <a:endParaRPr lang="en-US"/>
          </a:p>
        </p:txBody>
      </p:sp>
      <p:sp>
        <p:nvSpPr>
          <p:cNvPr id="85" name="Text Placeholder 84">
            <a:extLst>
              <a:ext uri="{FF2B5EF4-FFF2-40B4-BE49-F238E27FC236}">
                <a16:creationId xmlns:a16="http://schemas.microsoft.com/office/drawing/2014/main" id="{D396BF65-AA7F-3F0F-FE49-EA87C2828209}"/>
              </a:ext>
            </a:extLst>
          </p:cNvPr>
          <p:cNvSpPr>
            <a:spLocks noGrp="1"/>
          </p:cNvSpPr>
          <p:nvPr>
            <p:ph type="body" sz="quarter" idx="14"/>
          </p:nvPr>
        </p:nvSpPr>
        <p:spPr/>
        <p:txBody>
          <a:bodyPr/>
          <a:lstStyle/>
          <a:p>
            <a:endParaRPr lang="en-US"/>
          </a:p>
        </p:txBody>
      </p:sp>
      <p:sp>
        <p:nvSpPr>
          <p:cNvPr id="2" name="Footer Placeholder 1">
            <a:extLst>
              <a:ext uri="{FF2B5EF4-FFF2-40B4-BE49-F238E27FC236}">
                <a16:creationId xmlns:a16="http://schemas.microsoft.com/office/drawing/2014/main" id="{EB4325A5-D39C-C1D3-2E04-F741DCBB2B59}"/>
              </a:ext>
            </a:extLst>
          </p:cNvPr>
          <p:cNvSpPr>
            <a:spLocks noGrp="1"/>
          </p:cNvSpPr>
          <p:nvPr>
            <p:ph type="ftr" sz="quarter" idx="10"/>
          </p:nvPr>
        </p:nvSpPr>
        <p:spPr/>
        <p:txBody>
          <a:bodyPr/>
          <a:lstStyle/>
          <a:p>
            <a:r>
              <a:rPr lang="en-US"/>
              <a:t>Developer</a:t>
            </a:r>
          </a:p>
        </p:txBody>
      </p:sp>
      <p:sp>
        <p:nvSpPr>
          <p:cNvPr id="5" name="Slide Number Placeholder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a:lstStyle/>
          <a:p>
            <a:r>
              <a:rPr lang="en-US"/>
              <a:t>7</a:t>
            </a:r>
          </a:p>
        </p:txBody>
      </p:sp>
      <p:sp>
        <p:nvSpPr>
          <p:cNvPr id="8" name="TextBox 7">
            <a:extLst>
              <a:ext uri="{FF2B5EF4-FFF2-40B4-BE49-F238E27FC236}">
                <a16:creationId xmlns:a16="http://schemas.microsoft.com/office/drawing/2014/main" id="{D8FDD4FF-11CD-5667-E4F1-A01130AB0ADD}"/>
              </a:ext>
            </a:extLst>
          </p:cNvPr>
          <p:cNvSpPr txBox="1"/>
          <p:nvPr/>
        </p:nvSpPr>
        <p:spPr>
          <a:xfrm>
            <a:off x="1143000" y="2025868"/>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9" name="TextBox 8">
            <a:extLst>
              <a:ext uri="{FF2B5EF4-FFF2-40B4-BE49-F238E27FC236}">
                <a16:creationId xmlns:a16="http://schemas.microsoft.com/office/drawing/2014/main" id="{2CCA5714-BD7F-80B5-FFD5-BA05FE6F8A53}"/>
              </a:ext>
            </a:extLst>
          </p:cNvPr>
          <p:cNvSpPr txBox="1"/>
          <p:nvPr/>
        </p:nvSpPr>
        <p:spPr>
          <a:xfrm>
            <a:off x="806668" y="1347952"/>
            <a:ext cx="5502165" cy="50475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The developer on a team works collaboratively with the Tester in tackling user stories prioritized by the Product Owner and delivering functional features that meet the established requirements.</a:t>
            </a:r>
          </a:p>
          <a:p>
            <a:endParaRPr lang="en-US" sz="1400"/>
          </a:p>
          <a:p>
            <a:r>
              <a:rPr lang="en-US" sz="1400"/>
              <a:t>A developer may use many tools and technologies to accomplish any given task and they should be working with the Tester to make sure all code produced is tested and documented as reasonably as possible.</a:t>
            </a:r>
          </a:p>
          <a:p>
            <a:endParaRPr lang="en-US" sz="1400"/>
          </a:p>
          <a:p>
            <a:r>
              <a:rPr lang="en-US" sz="1400"/>
              <a:t>Developers should be sure to maintain open communication with all members of the team and should be sure to communicate and blockers to the Scrum Master and seek clarity of any ambiguities from the Product Owner.</a:t>
            </a:r>
          </a:p>
          <a:p>
            <a:endParaRPr lang="en-US" sz="1400"/>
          </a:p>
          <a:p>
            <a:r>
              <a:rPr lang="en-US" sz="1400"/>
              <a:t>A common list of responsibilities can be found in the</a:t>
            </a:r>
            <a:r>
              <a:rPr lang="en-US" sz="1400" b="1"/>
              <a:t> </a:t>
            </a:r>
            <a:r>
              <a:rPr lang="en-US" sz="1400"/>
              <a:t>Scrum Guide by </a:t>
            </a:r>
            <a:r>
              <a:rPr lang="en-US" sz="1400">
                <a:ea typeface="+mn-lt"/>
                <a:cs typeface="+mn-lt"/>
              </a:rPr>
              <a:t>Schwaber and Sutherland (2020, p. 5):</a:t>
            </a:r>
          </a:p>
          <a:p>
            <a:endParaRPr lang="en-US" sz="1400" b="1">
              <a:ea typeface="+mn-lt"/>
              <a:cs typeface="+mn-lt"/>
            </a:endParaRPr>
          </a:p>
          <a:p>
            <a:r>
              <a:rPr lang="en-US" sz="1400" b="1">
                <a:ea typeface="+mn-lt"/>
                <a:cs typeface="+mn-lt"/>
              </a:rPr>
              <a:t>Creating a plan for the sprint/sprint backlog.</a:t>
            </a:r>
          </a:p>
          <a:p>
            <a:endParaRPr lang="en-US" sz="1400" b="1">
              <a:ea typeface="+mn-lt"/>
              <a:cs typeface="+mn-lt"/>
            </a:endParaRPr>
          </a:p>
          <a:p>
            <a:r>
              <a:rPr lang="en-US" sz="1400" b="1">
                <a:ea typeface="+mn-lt"/>
                <a:cs typeface="+mn-lt"/>
              </a:rPr>
              <a:t>Adapting their plan each day towards the sprint goal.</a:t>
            </a:r>
          </a:p>
          <a:p>
            <a:endParaRPr lang="en-US" sz="1400" b="1">
              <a:ea typeface="+mn-lt"/>
              <a:cs typeface="+mn-lt"/>
            </a:endParaRPr>
          </a:p>
          <a:p>
            <a:r>
              <a:rPr lang="en-US" sz="1400" b="1">
                <a:ea typeface="+mn-lt"/>
                <a:cs typeface="+mn-lt"/>
              </a:rPr>
              <a:t>Holding each  other accountable as professionals.</a:t>
            </a:r>
          </a:p>
        </p:txBody>
      </p:sp>
    </p:spTree>
    <p:extLst>
      <p:ext uri="{BB962C8B-B14F-4D97-AF65-F5344CB8AC3E}">
        <p14:creationId xmlns:p14="http://schemas.microsoft.com/office/powerpoint/2010/main" val="590809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a:xfrm>
            <a:off x="810598" y="816665"/>
            <a:ext cx="5744335" cy="979204"/>
          </a:xfrm>
        </p:spPr>
        <p:txBody>
          <a:bodyPr/>
          <a:lstStyle/>
          <a:p>
            <a:r>
              <a:rPr lang="en-US"/>
              <a:t>Tester</a:t>
            </a:r>
          </a:p>
        </p:txBody>
      </p:sp>
      <p:pic>
        <p:nvPicPr>
          <p:cNvPr id="14" name="Picture Placeholder 14" descr="White modern architecture">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84" name="Text Placeholder 83">
            <a:extLst>
              <a:ext uri="{FF2B5EF4-FFF2-40B4-BE49-F238E27FC236}">
                <a16:creationId xmlns:a16="http://schemas.microsoft.com/office/drawing/2014/main" id="{F6A0489E-C8E2-CAE5-9FFC-28CC9E086048}"/>
              </a:ext>
            </a:extLst>
          </p:cNvPr>
          <p:cNvSpPr>
            <a:spLocks noGrp="1"/>
          </p:cNvSpPr>
          <p:nvPr>
            <p:ph type="body" sz="quarter" idx="13"/>
          </p:nvPr>
        </p:nvSpPr>
        <p:spPr/>
        <p:txBody>
          <a:bodyPr/>
          <a:lstStyle/>
          <a:p>
            <a:endParaRPr lang="en-US"/>
          </a:p>
        </p:txBody>
      </p:sp>
      <p:sp>
        <p:nvSpPr>
          <p:cNvPr id="85" name="Text Placeholder 84">
            <a:extLst>
              <a:ext uri="{FF2B5EF4-FFF2-40B4-BE49-F238E27FC236}">
                <a16:creationId xmlns:a16="http://schemas.microsoft.com/office/drawing/2014/main" id="{D396BF65-AA7F-3F0F-FE49-EA87C2828209}"/>
              </a:ext>
            </a:extLst>
          </p:cNvPr>
          <p:cNvSpPr>
            <a:spLocks noGrp="1"/>
          </p:cNvSpPr>
          <p:nvPr>
            <p:ph type="body" sz="quarter" idx="14"/>
          </p:nvPr>
        </p:nvSpPr>
        <p:spPr/>
        <p:txBody>
          <a:bodyPr/>
          <a:lstStyle/>
          <a:p>
            <a:endParaRPr lang="en-US"/>
          </a:p>
        </p:txBody>
      </p:sp>
      <p:sp>
        <p:nvSpPr>
          <p:cNvPr id="2" name="Footer Placeholder 1">
            <a:extLst>
              <a:ext uri="{FF2B5EF4-FFF2-40B4-BE49-F238E27FC236}">
                <a16:creationId xmlns:a16="http://schemas.microsoft.com/office/drawing/2014/main" id="{EB4325A5-D39C-C1D3-2E04-F741DCBB2B59}"/>
              </a:ext>
            </a:extLst>
          </p:cNvPr>
          <p:cNvSpPr>
            <a:spLocks noGrp="1"/>
          </p:cNvSpPr>
          <p:nvPr>
            <p:ph type="ftr" sz="quarter" idx="10"/>
          </p:nvPr>
        </p:nvSpPr>
        <p:spPr/>
        <p:txBody>
          <a:bodyPr/>
          <a:lstStyle/>
          <a:p>
            <a:r>
              <a:rPr lang="en-US"/>
              <a:t>Tester</a:t>
            </a:r>
          </a:p>
        </p:txBody>
      </p:sp>
      <p:sp>
        <p:nvSpPr>
          <p:cNvPr id="5" name="Slide Number Placeholder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a:lstStyle/>
          <a:p>
            <a:fld id="{09A01C0A-2BB6-49E7-91A3-DCB9F9F59583}" type="slidenum">
              <a:rPr lang="en-US" smtClean="0"/>
              <a:pPr/>
              <a:t>8</a:t>
            </a:fld>
            <a:endParaRPr lang="en-US"/>
          </a:p>
        </p:txBody>
      </p:sp>
      <p:sp>
        <p:nvSpPr>
          <p:cNvPr id="8" name="TextBox 7">
            <a:extLst>
              <a:ext uri="{FF2B5EF4-FFF2-40B4-BE49-F238E27FC236}">
                <a16:creationId xmlns:a16="http://schemas.microsoft.com/office/drawing/2014/main" id="{D8FDD4FF-11CD-5667-E4F1-A01130AB0ADD}"/>
              </a:ext>
            </a:extLst>
          </p:cNvPr>
          <p:cNvSpPr txBox="1"/>
          <p:nvPr/>
        </p:nvSpPr>
        <p:spPr>
          <a:xfrm>
            <a:off x="1143000" y="2025868"/>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9" name="TextBox 8">
            <a:extLst>
              <a:ext uri="{FF2B5EF4-FFF2-40B4-BE49-F238E27FC236}">
                <a16:creationId xmlns:a16="http://schemas.microsoft.com/office/drawing/2014/main" id="{2CCA5714-BD7F-80B5-FFD5-BA05FE6F8A53}"/>
              </a:ext>
            </a:extLst>
          </p:cNvPr>
          <p:cNvSpPr txBox="1"/>
          <p:nvPr/>
        </p:nvSpPr>
        <p:spPr>
          <a:xfrm>
            <a:off x="806668" y="1347952"/>
            <a:ext cx="5502165" cy="41857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The Tester is as crucial as any other member in a Scrum-Agile team. Together with the Developer, the Tester helps deliver fully functional features by developing strong and robust test cases with robust pass/fail criteria.</a:t>
            </a:r>
            <a:endParaRPr lang="en-US"/>
          </a:p>
          <a:p>
            <a:endParaRPr lang="en-US" sz="1400"/>
          </a:p>
          <a:p>
            <a:r>
              <a:rPr lang="en-US" sz="1400"/>
              <a:t>Each user story tells us in plain English what kind of feature a user wants to see. Making sure this feature acts as the user expects requires thorough testing. One way to ensure thorough testing is adhering to test-driven development.</a:t>
            </a:r>
          </a:p>
          <a:p>
            <a:endParaRPr lang="en-US" sz="1400"/>
          </a:p>
          <a:p>
            <a:r>
              <a:rPr lang="en-US" sz="1400"/>
              <a:t>In </a:t>
            </a:r>
            <a:r>
              <a:rPr lang="en-US" sz="1400">
                <a:ea typeface="+mn-lt"/>
                <a:cs typeface="+mn-lt"/>
              </a:rPr>
              <a:t>the Scrum Guide by Schwaber and Sutherland</a:t>
            </a:r>
            <a:r>
              <a:rPr lang="en-US" sz="1400" b="1">
                <a:ea typeface="+mn-lt"/>
                <a:cs typeface="+mn-lt"/>
              </a:rPr>
              <a:t> </a:t>
            </a:r>
            <a:r>
              <a:rPr lang="en-US" sz="1400">
                <a:ea typeface="+mn-lt"/>
                <a:cs typeface="+mn-lt"/>
              </a:rPr>
              <a:t>(2020, p. 76), they explain, "It is typically used in conjunction with unit testing by developers. Rather than writing some code first and then, as a secondary step, writing tests to validate the code, the developer starts by writing a test..."</a:t>
            </a:r>
          </a:p>
          <a:p>
            <a:endParaRPr lang="en-US" sz="1400">
              <a:ea typeface="+mn-lt"/>
              <a:cs typeface="+mn-lt"/>
            </a:endParaRPr>
          </a:p>
          <a:p>
            <a:r>
              <a:rPr lang="en-US" sz="1400">
                <a:ea typeface="+mn-lt"/>
                <a:cs typeface="+mn-lt"/>
              </a:rPr>
              <a:t>To drive this form of development, it is crucial that testing is no longer treated as a last step process, but actively practiced throughout the project.</a:t>
            </a:r>
          </a:p>
        </p:txBody>
      </p:sp>
    </p:spTree>
    <p:extLst>
      <p:ext uri="{BB962C8B-B14F-4D97-AF65-F5344CB8AC3E}">
        <p14:creationId xmlns:p14="http://schemas.microsoft.com/office/powerpoint/2010/main" val="3984777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EA49A-DC7C-9C4F-2F9A-564E195C5628}"/>
              </a:ext>
            </a:extLst>
          </p:cNvPr>
          <p:cNvSpPr>
            <a:spLocks noGrp="1"/>
          </p:cNvSpPr>
          <p:nvPr>
            <p:ph type="title"/>
          </p:nvPr>
        </p:nvSpPr>
        <p:spPr>
          <a:xfrm>
            <a:off x="670416" y="411660"/>
            <a:ext cx="4438892" cy="1853913"/>
          </a:xfrm>
        </p:spPr>
        <p:txBody>
          <a:bodyPr/>
          <a:lstStyle/>
          <a:p>
            <a:r>
              <a:rPr lang="en-US" sz="3200"/>
              <a:t>Scrum-agile</a:t>
            </a:r>
            <a:br>
              <a:rPr lang="en-US" sz="3200"/>
            </a:br>
            <a:r>
              <a:rPr lang="en-US" sz="3200"/>
              <a:t>phases</a:t>
            </a:r>
          </a:p>
        </p:txBody>
      </p:sp>
      <p:sp>
        <p:nvSpPr>
          <p:cNvPr id="9" name="Footer Placeholder 8">
            <a:extLst>
              <a:ext uri="{FF2B5EF4-FFF2-40B4-BE49-F238E27FC236}">
                <a16:creationId xmlns:a16="http://schemas.microsoft.com/office/drawing/2014/main" id="{B38CA53F-F8EE-9AA8-01B7-F90566F1596A}"/>
              </a:ext>
            </a:extLst>
          </p:cNvPr>
          <p:cNvSpPr>
            <a:spLocks noGrp="1"/>
          </p:cNvSpPr>
          <p:nvPr>
            <p:ph type="ftr" sz="quarter" idx="10"/>
          </p:nvPr>
        </p:nvSpPr>
        <p:spPr/>
        <p:txBody>
          <a:bodyPr/>
          <a:lstStyle/>
          <a:p>
            <a:r>
              <a:rPr lang="en-US"/>
              <a:t>SCRUM-AGILE PHASES</a:t>
            </a:r>
          </a:p>
        </p:txBody>
      </p:sp>
      <p:sp>
        <p:nvSpPr>
          <p:cNvPr id="10" name="Slide Number Placeholder 9">
            <a:extLst>
              <a:ext uri="{FF2B5EF4-FFF2-40B4-BE49-F238E27FC236}">
                <a16:creationId xmlns:a16="http://schemas.microsoft.com/office/drawing/2014/main" id="{F85384B4-F5D2-6521-EDF6-AAF2511DE148}"/>
              </a:ext>
            </a:extLst>
          </p:cNvPr>
          <p:cNvSpPr>
            <a:spLocks noGrp="1"/>
          </p:cNvSpPr>
          <p:nvPr>
            <p:ph type="sldNum" sz="quarter" idx="11"/>
          </p:nvPr>
        </p:nvSpPr>
        <p:spPr/>
        <p:txBody>
          <a:bodyPr/>
          <a:lstStyle/>
          <a:p>
            <a:fld id="{09A01C0A-2BB6-49E7-91A3-DCB9F9F59583}" type="slidenum">
              <a:rPr lang="en-US" smtClean="0"/>
              <a:pPr/>
              <a:t>9</a:t>
            </a:fld>
            <a:endParaRPr lang="en-US"/>
          </a:p>
        </p:txBody>
      </p:sp>
      <p:cxnSp>
        <p:nvCxnSpPr>
          <p:cNvPr id="13" name="Straight Connector 12">
            <a:extLst>
              <a:ext uri="{FF2B5EF4-FFF2-40B4-BE49-F238E27FC236}">
                <a16:creationId xmlns:a16="http://schemas.microsoft.com/office/drawing/2014/main" id="{25138D39-DE26-CACA-E17F-0D30E82AA5FD}"/>
              </a:ext>
              <a:ext uri="{C183D7F6-B498-43B3-948B-1728B52AA6E4}">
                <adec:decorative xmlns:adec="http://schemas.microsoft.com/office/drawing/2017/decorative" val="1"/>
              </a:ext>
            </a:extLst>
          </p:cNvPr>
          <p:cNvCxnSpPr>
            <a:cxnSpLocks/>
          </p:cNvCxnSpPr>
          <p:nvPr/>
        </p:nvCxnSpPr>
        <p:spPr>
          <a:xfrm flipH="1">
            <a:off x="9558955" y="300790"/>
            <a:ext cx="16042" cy="6151142"/>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Oval 14">
            <a:extLst>
              <a:ext uri="{FF2B5EF4-FFF2-40B4-BE49-F238E27FC236}">
                <a16:creationId xmlns:a16="http://schemas.microsoft.com/office/drawing/2014/main" id="{FA3D4B50-54D0-CA63-02B8-46F00CBD0496}"/>
              </a:ext>
              <a:ext uri="{C183D7F6-B498-43B3-948B-1728B52AA6E4}">
                <adec:decorative xmlns:adec="http://schemas.microsoft.com/office/drawing/2017/decorative" val="1"/>
              </a:ext>
            </a:extLst>
          </p:cNvPr>
          <p:cNvSpPr/>
          <p:nvPr/>
        </p:nvSpPr>
        <p:spPr>
          <a:xfrm>
            <a:off x="9473763" y="504884"/>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7" name="Oval 16">
            <a:extLst>
              <a:ext uri="{FF2B5EF4-FFF2-40B4-BE49-F238E27FC236}">
                <a16:creationId xmlns:a16="http://schemas.microsoft.com/office/drawing/2014/main" id="{A998E0FB-F056-814D-0480-795EEC9C9284}"/>
              </a:ext>
              <a:ext uri="{C183D7F6-B498-43B3-948B-1728B52AA6E4}">
                <adec:decorative xmlns:adec="http://schemas.microsoft.com/office/drawing/2017/decorative" val="1"/>
              </a:ext>
            </a:extLst>
          </p:cNvPr>
          <p:cNvSpPr/>
          <p:nvPr/>
        </p:nvSpPr>
        <p:spPr>
          <a:xfrm>
            <a:off x="9481784" y="1559485"/>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9" name="Oval 18">
            <a:extLst>
              <a:ext uri="{FF2B5EF4-FFF2-40B4-BE49-F238E27FC236}">
                <a16:creationId xmlns:a16="http://schemas.microsoft.com/office/drawing/2014/main" id="{6D179EA3-9F21-20F9-B3EF-80C1C931867B}"/>
              </a:ext>
              <a:ext uri="{C183D7F6-B498-43B3-948B-1728B52AA6E4}">
                <adec:decorative xmlns:adec="http://schemas.microsoft.com/office/drawing/2017/decorative" val="1"/>
              </a:ext>
            </a:extLst>
          </p:cNvPr>
          <p:cNvSpPr/>
          <p:nvPr/>
        </p:nvSpPr>
        <p:spPr>
          <a:xfrm>
            <a:off x="9457721" y="2702319"/>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Oval 19">
            <a:extLst>
              <a:ext uri="{FF2B5EF4-FFF2-40B4-BE49-F238E27FC236}">
                <a16:creationId xmlns:a16="http://schemas.microsoft.com/office/drawing/2014/main" id="{2C6B5CE2-4CD6-EA8F-61E1-8184FC0666E9}"/>
              </a:ext>
              <a:ext uri="{C183D7F6-B498-43B3-948B-1728B52AA6E4}">
                <adec:decorative xmlns:adec="http://schemas.microsoft.com/office/drawing/2017/decorative" val="1"/>
              </a:ext>
            </a:extLst>
          </p:cNvPr>
          <p:cNvSpPr/>
          <p:nvPr/>
        </p:nvSpPr>
        <p:spPr>
          <a:xfrm>
            <a:off x="9441679" y="3813066"/>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2" name="Oval 21">
            <a:extLst>
              <a:ext uri="{FF2B5EF4-FFF2-40B4-BE49-F238E27FC236}">
                <a16:creationId xmlns:a16="http://schemas.microsoft.com/office/drawing/2014/main" id="{E3133598-58B4-2425-DC83-FAABE13E04F6}"/>
              </a:ext>
              <a:ext uri="{C183D7F6-B498-43B3-948B-1728B52AA6E4}">
                <adec:decorative xmlns:adec="http://schemas.microsoft.com/office/drawing/2017/decorative" val="1"/>
              </a:ext>
            </a:extLst>
          </p:cNvPr>
          <p:cNvSpPr/>
          <p:nvPr/>
        </p:nvSpPr>
        <p:spPr>
          <a:xfrm>
            <a:off x="9473763" y="6062807"/>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6" name="TextBox 5">
            <a:extLst>
              <a:ext uri="{FF2B5EF4-FFF2-40B4-BE49-F238E27FC236}">
                <a16:creationId xmlns:a16="http://schemas.microsoft.com/office/drawing/2014/main" id="{69C7380D-213A-167C-C52C-30E51659C4B4}"/>
              </a:ext>
            </a:extLst>
          </p:cNvPr>
          <p:cNvSpPr txBox="1"/>
          <p:nvPr/>
        </p:nvSpPr>
        <p:spPr>
          <a:xfrm>
            <a:off x="9741568" y="413085"/>
            <a:ext cx="22017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t>PLANNING</a:t>
            </a:r>
          </a:p>
        </p:txBody>
      </p:sp>
      <p:sp>
        <p:nvSpPr>
          <p:cNvPr id="8" name="TextBox 7">
            <a:extLst>
              <a:ext uri="{FF2B5EF4-FFF2-40B4-BE49-F238E27FC236}">
                <a16:creationId xmlns:a16="http://schemas.microsoft.com/office/drawing/2014/main" id="{85153E51-318B-B81C-DEB3-31408DFEFE57}"/>
              </a:ext>
            </a:extLst>
          </p:cNvPr>
          <p:cNvSpPr txBox="1"/>
          <p:nvPr/>
        </p:nvSpPr>
        <p:spPr>
          <a:xfrm>
            <a:off x="9741567" y="1471862"/>
            <a:ext cx="22017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REQ ANALYSIS</a:t>
            </a:r>
            <a:endParaRPr lang="en-US"/>
          </a:p>
        </p:txBody>
      </p:sp>
      <p:sp>
        <p:nvSpPr>
          <p:cNvPr id="11" name="TextBox 10">
            <a:extLst>
              <a:ext uri="{FF2B5EF4-FFF2-40B4-BE49-F238E27FC236}">
                <a16:creationId xmlns:a16="http://schemas.microsoft.com/office/drawing/2014/main" id="{4DF29120-413E-FC1D-1ED5-B5A73F69D3CC}"/>
              </a:ext>
            </a:extLst>
          </p:cNvPr>
          <p:cNvSpPr txBox="1"/>
          <p:nvPr/>
        </p:nvSpPr>
        <p:spPr>
          <a:xfrm>
            <a:off x="9741566" y="2610850"/>
            <a:ext cx="22017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DESIGNING</a:t>
            </a:r>
            <a:endParaRPr lang="en-US"/>
          </a:p>
        </p:txBody>
      </p:sp>
      <p:sp>
        <p:nvSpPr>
          <p:cNvPr id="12" name="TextBox 11">
            <a:extLst>
              <a:ext uri="{FF2B5EF4-FFF2-40B4-BE49-F238E27FC236}">
                <a16:creationId xmlns:a16="http://schemas.microsoft.com/office/drawing/2014/main" id="{74A23DB5-5909-F172-879A-CC4995A40E56}"/>
              </a:ext>
            </a:extLst>
          </p:cNvPr>
          <p:cNvSpPr txBox="1"/>
          <p:nvPr/>
        </p:nvSpPr>
        <p:spPr>
          <a:xfrm>
            <a:off x="9741565" y="3725778"/>
            <a:ext cx="22017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BUILDING</a:t>
            </a:r>
            <a:endParaRPr lang="en-US"/>
          </a:p>
        </p:txBody>
      </p:sp>
      <p:sp>
        <p:nvSpPr>
          <p:cNvPr id="14" name="TextBox 13">
            <a:extLst>
              <a:ext uri="{FF2B5EF4-FFF2-40B4-BE49-F238E27FC236}">
                <a16:creationId xmlns:a16="http://schemas.microsoft.com/office/drawing/2014/main" id="{DBFCC996-80E2-0BCB-5599-A24AB25C7866}"/>
              </a:ext>
            </a:extLst>
          </p:cNvPr>
          <p:cNvSpPr txBox="1"/>
          <p:nvPr/>
        </p:nvSpPr>
        <p:spPr>
          <a:xfrm>
            <a:off x="9741565" y="5971671"/>
            <a:ext cx="22017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DEPLOY</a:t>
            </a:r>
            <a:endParaRPr lang="en-US"/>
          </a:p>
        </p:txBody>
      </p:sp>
      <p:sp>
        <p:nvSpPr>
          <p:cNvPr id="16" name="Oval 15">
            <a:extLst>
              <a:ext uri="{FF2B5EF4-FFF2-40B4-BE49-F238E27FC236}">
                <a16:creationId xmlns:a16="http://schemas.microsoft.com/office/drawing/2014/main" id="{13DE05DA-A3AF-CCBA-DC8E-E6489D5D3720}"/>
              </a:ext>
              <a:ext uri="{C183D7F6-B498-43B3-948B-1728B52AA6E4}">
                <adec:decorative xmlns:adec="http://schemas.microsoft.com/office/drawing/2017/decorative" val="1"/>
              </a:ext>
            </a:extLst>
          </p:cNvPr>
          <p:cNvSpPr/>
          <p:nvPr/>
        </p:nvSpPr>
        <p:spPr>
          <a:xfrm>
            <a:off x="9457720" y="4944035"/>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8" name="TextBox 17">
            <a:extLst>
              <a:ext uri="{FF2B5EF4-FFF2-40B4-BE49-F238E27FC236}">
                <a16:creationId xmlns:a16="http://schemas.microsoft.com/office/drawing/2014/main" id="{2E712881-C5AE-970B-56E6-8FD5331FE804}"/>
              </a:ext>
            </a:extLst>
          </p:cNvPr>
          <p:cNvSpPr txBox="1"/>
          <p:nvPr/>
        </p:nvSpPr>
        <p:spPr>
          <a:xfrm>
            <a:off x="9741564" y="4856746"/>
            <a:ext cx="22017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TESTING</a:t>
            </a:r>
            <a:endParaRPr lang="en-US"/>
          </a:p>
        </p:txBody>
      </p:sp>
    </p:spTree>
    <p:extLst>
      <p:ext uri="{BB962C8B-B14F-4D97-AF65-F5344CB8AC3E}">
        <p14:creationId xmlns:p14="http://schemas.microsoft.com/office/powerpoint/2010/main" val="1409658235"/>
      </p:ext>
    </p:extLst>
  </p:cSld>
  <p:clrMapOvr>
    <a:masterClrMapping/>
  </p:clrMapOvr>
</p:sld>
</file>

<file path=ppt/theme/theme1.xml><?xml version="1.0" encoding="utf-8"?>
<a:theme xmlns:a="http://schemas.openxmlformats.org/drawingml/2006/main" name="Office Theme">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ist-Presentation-Light_Win32_SW_v9" id="{521D77A3-0F08-4721-A2D8-7E1E479B7A1E}" vid="{6146C05B-E08F-4587-B33C-EE2B5183CF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17</Slides>
  <Notes>11</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Project Management  Scrum Agile</vt:lpstr>
      <vt:lpstr>What's The Deal?</vt:lpstr>
      <vt:lpstr>Agile/Scrum</vt:lpstr>
      <vt:lpstr>Meet the team</vt:lpstr>
      <vt:lpstr>Product Owner</vt:lpstr>
      <vt:lpstr>SCRUM master</vt:lpstr>
      <vt:lpstr>Developer</vt:lpstr>
      <vt:lpstr>Tester</vt:lpstr>
      <vt:lpstr>Scrum-agile phases</vt:lpstr>
      <vt:lpstr>Planning</vt:lpstr>
      <vt:lpstr>DESIGN</vt:lpstr>
      <vt:lpstr>Testing/Review</vt:lpstr>
      <vt:lpstr>RETROSPECTIVE</vt:lpstr>
      <vt:lpstr>Waterfall</vt:lpstr>
      <vt:lpstr>An Agile future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revision>3</cp:revision>
  <dcterms:created xsi:type="dcterms:W3CDTF">2023-10-14T06:42:23Z</dcterms:created>
  <dcterms:modified xsi:type="dcterms:W3CDTF">2023-10-16T03:32:35Z</dcterms:modified>
</cp:coreProperties>
</file>